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73" r:id="rId6"/>
    <p:sldId id="260" r:id="rId7"/>
    <p:sldId id="267" r:id="rId8"/>
    <p:sldId id="261" r:id="rId9"/>
    <p:sldId id="274" r:id="rId10"/>
    <p:sldId id="262" r:id="rId11"/>
    <p:sldId id="269" r:id="rId12"/>
    <p:sldId id="263" r:id="rId13"/>
    <p:sldId id="264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82F9B6-FCDD-40C7-A0FF-6889A882AC3E}" type="datetimeFigureOut">
              <a:rPr lang="bg-BG" smtClean="0"/>
              <a:t>28.4.2020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91C1AF-8B92-4BA9-9D14-8537ABB2528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771800" y="332657"/>
            <a:ext cx="5686400" cy="936103"/>
          </a:xfrm>
        </p:spPr>
        <p:txBody>
          <a:bodyPr>
            <a:normAutofit/>
          </a:bodyPr>
          <a:lstStyle/>
          <a:p>
            <a:r>
              <a:rPr lang="bg-BG" sz="4000" i="1" dirty="0" smtClean="0">
                <a:cs typeface="FrankRuehl" pitchFamily="34" charset="-79"/>
              </a:rPr>
              <a:t>Човешките сетива</a:t>
            </a:r>
            <a:endParaRPr lang="bg-BG" sz="4000" i="1" dirty="0">
              <a:cs typeface="FrankRuehl" pitchFamily="34" charset="-79"/>
            </a:endParaRPr>
          </a:p>
        </p:txBody>
      </p:sp>
      <p:pic>
        <p:nvPicPr>
          <p:cNvPr id="1026" name="Picture 2" descr="C:\Users\XpucToBu\Desktop\4asti na tqloto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08437"/>
            <a:ext cx="4968551" cy="40128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03848" y="332657"/>
            <a:ext cx="5254352" cy="1008111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latin typeface="Arial Black" pitchFamily="34" charset="0"/>
              </a:rPr>
              <a:t>Ръка- осезание</a:t>
            </a:r>
            <a:br>
              <a:rPr lang="bg-BG" dirty="0" smtClean="0">
                <a:latin typeface="Arial Black" pitchFamily="34" charset="0"/>
              </a:rPr>
            </a:br>
            <a:r>
              <a:rPr lang="bg-BG" dirty="0" smtClean="0">
                <a:latin typeface="Arial Black" pitchFamily="34" charset="0"/>
              </a:rPr>
              <a:t>или</a:t>
            </a:r>
            <a:br>
              <a:rPr lang="bg-BG" dirty="0" smtClean="0">
                <a:latin typeface="Arial Black" pitchFamily="34" charset="0"/>
              </a:rPr>
            </a:br>
            <a:r>
              <a:rPr lang="bg-BG" dirty="0" smtClean="0">
                <a:latin typeface="Arial Black" pitchFamily="34" charset="0"/>
              </a:rPr>
              <a:t> кожа - допир</a:t>
            </a:r>
            <a:endParaRPr lang="bg-BG" dirty="0">
              <a:latin typeface="Arial Black" pitchFamily="34" charset="0"/>
            </a:endParaRPr>
          </a:p>
        </p:txBody>
      </p:sp>
      <p:pic>
        <p:nvPicPr>
          <p:cNvPr id="6146" name="Picture 2" descr="C:\Users\XpucToBu\Desktop\4asti na tqloto\94615551_3136605019703971_286574651656214937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3096344" cy="3816424"/>
          </a:xfrm>
          <a:prstGeom prst="rect">
            <a:avLst/>
          </a:prstGeom>
          <a:noFill/>
        </p:spPr>
      </p:pic>
      <p:pic>
        <p:nvPicPr>
          <p:cNvPr id="6147" name="Picture 3" descr="C:\Users\XpucToBu\Desktop\4asti na tqloto\94632896_3136605173037289_19467652792036884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9"/>
            <a:ext cx="2826270" cy="374441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000" dirty="0" smtClean="0"/>
              <a:t>	</a:t>
            </a:r>
            <a: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допир, </a:t>
            </a:r>
            <a:r>
              <a:rPr lang="bg-BG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кожата  </a:t>
            </a:r>
            <a: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получаваме усещане за твърдо, меко, гладко или</a:t>
            </a:r>
          </a:p>
          <a:p>
            <a:pPr>
              <a:buNone/>
            </a:pPr>
            <a: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грапаво. Усещаме топло и студено.</a:t>
            </a:r>
          </a:p>
          <a:p>
            <a:pPr>
              <a:buNone/>
            </a:pPr>
            <a:endParaRPr lang="bg-BG" sz="2000" dirty="0"/>
          </a:p>
          <a:p>
            <a:pPr>
              <a:buNone/>
            </a:pPr>
            <a:r>
              <a:rPr lang="bg-BG" sz="2000" dirty="0" smtClean="0">
                <a:latin typeface="Arial Black" pitchFamily="34" charset="0"/>
              </a:rPr>
              <a:t>	</a:t>
            </a:r>
            <a:r>
              <a:rPr lang="bg-BG" sz="2800" dirty="0" smtClean="0">
                <a:latin typeface="Arial Black" pitchFamily="34" charset="0"/>
              </a:rPr>
              <a:t>Когато порастваме кожата става чувствителна и мазна. Има вероятност да се появят пъпки. </a:t>
            </a:r>
          </a:p>
          <a:p>
            <a:pPr marL="457200" indent="-457200">
              <a:buNone/>
            </a:pPr>
            <a:r>
              <a:rPr lang="bg-BG" sz="2800" dirty="0" smtClean="0">
                <a:latin typeface="Arial Black" pitchFamily="34" charset="0"/>
              </a:rPr>
              <a:t>1. Измивайте лицето сутрин и вечер!</a:t>
            </a:r>
          </a:p>
          <a:p>
            <a:pPr marL="457200" indent="-457200">
              <a:buNone/>
            </a:pPr>
            <a:r>
              <a:rPr lang="bg-BG" sz="2800" dirty="0" smtClean="0">
                <a:latin typeface="Arial Black" pitchFamily="34" charset="0"/>
              </a:rPr>
              <a:t>2. Къпете се всеки ден!</a:t>
            </a:r>
          </a:p>
          <a:p>
            <a:pPr marL="457200" indent="-457200">
              <a:buNone/>
            </a:pPr>
            <a:r>
              <a:rPr lang="bg-BG" sz="2800" dirty="0" smtClean="0">
                <a:latin typeface="Arial Black" pitchFamily="34" charset="0"/>
              </a:rPr>
              <a:t>3</a:t>
            </a:r>
            <a:r>
              <a:rPr lang="bg-BG" sz="2800" dirty="0" smtClean="0">
                <a:latin typeface="Arial Black" pitchFamily="34" charset="0"/>
              </a:rPr>
              <a:t>. Полагайте грижа за тялото си! </a:t>
            </a:r>
            <a:endParaRPr lang="bg-BG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139952" y="548681"/>
            <a:ext cx="4318248" cy="1008111"/>
          </a:xfrm>
        </p:spPr>
        <p:txBody>
          <a:bodyPr>
            <a:normAutofit/>
          </a:bodyPr>
          <a:lstStyle/>
          <a:p>
            <a:r>
              <a:rPr lang="bg-BG" sz="3600" dirty="0" smtClean="0">
                <a:latin typeface="Arial Black" pitchFamily="34" charset="0"/>
                <a:cs typeface="Aharoni" pitchFamily="2" charset="-79"/>
              </a:rPr>
              <a:t>уста/език/ - вкус</a:t>
            </a:r>
            <a:endParaRPr lang="bg-BG" sz="36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170" name="Picture 2" descr="C:\Users\XpucToBu\Desktop\4asti na tqloto\95573262_3136604903037316_75153010898396774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3384376" cy="3096343"/>
          </a:xfrm>
          <a:prstGeom prst="rect">
            <a:avLst/>
          </a:prstGeom>
          <a:noFill/>
        </p:spPr>
      </p:pic>
      <p:pic>
        <p:nvPicPr>
          <p:cNvPr id="7171" name="Picture 3" descr="C:\Users\XpucToBu\Desktop\4asti na tqloto\94640989_3136605223037284_87653747289122406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424188" cy="4248471"/>
          </a:xfrm>
          <a:prstGeom prst="rect">
            <a:avLst/>
          </a:prstGeom>
          <a:noFill/>
        </p:spPr>
      </p:pic>
      <p:pic>
        <p:nvPicPr>
          <p:cNvPr id="7172" name="Picture 4" descr="C:\Users\XpucToBu\Desktop\4asti na tqloto\640x480_1418242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09120"/>
            <a:ext cx="2736303" cy="201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g-BG" sz="3800" dirty="0" smtClean="0">
                <a:latin typeface="Bookman Old Style" pitchFamily="18" charset="0"/>
              </a:rPr>
              <a:t>		</a:t>
            </a:r>
            <a:r>
              <a:rPr lang="bg-BG" sz="5100" dirty="0" smtClean="0">
                <a:latin typeface="Bookman Old Style" pitchFamily="18" charset="0"/>
              </a:rPr>
              <a:t>С </a:t>
            </a:r>
            <a:r>
              <a:rPr lang="bg-BG" sz="5100" dirty="0" smtClean="0">
                <a:solidFill>
                  <a:srgbClr val="FF0000"/>
                </a:solidFill>
                <a:latin typeface="Bookman Old Style" pitchFamily="18" charset="0"/>
              </a:rPr>
              <a:t>езика </a:t>
            </a:r>
            <a:r>
              <a:rPr lang="bg-BG" sz="5100" dirty="0" smtClean="0">
                <a:latin typeface="Bookman Old Style" pitchFamily="18" charset="0"/>
              </a:rPr>
              <a:t>усещаме вкуса на храната. Усещаме сладко, солено, кисело, горчиво с рецептори разположени в различни части на езика.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sz="4500" dirty="0" smtClean="0">
                <a:latin typeface="Arial Black" pitchFamily="34" charset="0"/>
              </a:rPr>
              <a:t>1. Почиствайте </a:t>
            </a:r>
            <a:r>
              <a:rPr lang="bg-BG" sz="4500" dirty="0">
                <a:latin typeface="Arial Black" pitchFamily="34" charset="0"/>
              </a:rPr>
              <a:t>редовно зъбите </a:t>
            </a:r>
            <a:r>
              <a:rPr lang="bg-BG" sz="4500" dirty="0" smtClean="0">
                <a:latin typeface="Arial Black" pitchFamily="34" charset="0"/>
              </a:rPr>
              <a:t>си!</a:t>
            </a:r>
          </a:p>
          <a:p>
            <a:pPr>
              <a:buNone/>
            </a:pPr>
            <a:r>
              <a:rPr lang="bg-BG" sz="4500" dirty="0" smtClean="0">
                <a:latin typeface="Arial Black" pitchFamily="34" charset="0"/>
              </a:rPr>
              <a:t>Най-малко </a:t>
            </a:r>
            <a:r>
              <a:rPr lang="bg-BG" sz="4500" dirty="0">
                <a:latin typeface="Arial Black" pitchFamily="34" charset="0"/>
              </a:rPr>
              <a:t>два пъти на ден </a:t>
            </a:r>
            <a:r>
              <a:rPr lang="bg-BG" sz="4500" dirty="0" smtClean="0">
                <a:latin typeface="Arial Black" pitchFamily="34" charset="0"/>
              </a:rPr>
              <a:t>-</a:t>
            </a:r>
            <a:r>
              <a:rPr lang="bg-BG" sz="4500" dirty="0">
                <a:latin typeface="Arial Black" pitchFamily="34" charset="0"/>
              </a:rPr>
              <a:t>с</a:t>
            </a:r>
            <a:r>
              <a:rPr lang="bg-BG" sz="4500" dirty="0" smtClean="0">
                <a:latin typeface="Arial Black" pitchFamily="34" charset="0"/>
              </a:rPr>
              <a:t>лед </a:t>
            </a:r>
            <a:r>
              <a:rPr lang="bg-BG" sz="4500" dirty="0">
                <a:latin typeface="Arial Black" pitchFamily="34" charset="0"/>
              </a:rPr>
              <a:t>хранене  </a:t>
            </a:r>
            <a:r>
              <a:rPr lang="bg-BG" sz="4500" dirty="0" smtClean="0">
                <a:latin typeface="Arial Black" pitchFamily="34" charset="0"/>
              </a:rPr>
              <a:t>и преди лягане!</a:t>
            </a:r>
          </a:p>
          <a:p>
            <a:pPr>
              <a:buNone/>
            </a:pPr>
            <a:r>
              <a:rPr lang="en-US" sz="4500" dirty="0" smtClean="0">
                <a:latin typeface="Arial Black" pitchFamily="34" charset="0"/>
              </a:rPr>
              <a:t>2</a:t>
            </a:r>
            <a:r>
              <a:rPr lang="en-US" sz="4500" dirty="0">
                <a:latin typeface="Arial Black" pitchFamily="34" charset="0"/>
              </a:rPr>
              <a:t>. </a:t>
            </a:r>
            <a:r>
              <a:rPr lang="bg-BG" sz="4500" dirty="0">
                <a:latin typeface="Arial Black" pitchFamily="34" charset="0"/>
              </a:rPr>
              <a:t>Хранете се правилно! </a:t>
            </a:r>
            <a:r>
              <a:rPr lang="bg-BG" sz="4500" dirty="0" smtClean="0">
                <a:latin typeface="Arial Black" pitchFamily="34" charset="0"/>
              </a:rPr>
              <a:t>По-малко </a:t>
            </a:r>
            <a:r>
              <a:rPr lang="bg-BG" sz="4500" dirty="0">
                <a:latin typeface="Arial Black" pitchFamily="34" charset="0"/>
              </a:rPr>
              <a:t>захар, сладкиши и </a:t>
            </a:r>
            <a:r>
              <a:rPr lang="bg-BG" sz="4500" dirty="0" smtClean="0">
                <a:latin typeface="Arial Black" pitchFamily="34" charset="0"/>
              </a:rPr>
              <a:t>шоколади. Повече </a:t>
            </a:r>
            <a:r>
              <a:rPr lang="bg-BG" sz="4500" dirty="0">
                <a:latin typeface="Arial Black" pitchFamily="34" charset="0"/>
              </a:rPr>
              <a:t>мляко, плодове и зеленчуци </a:t>
            </a:r>
            <a:r>
              <a:rPr lang="bg-BG" sz="45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en-US" sz="4500" dirty="0" smtClean="0">
                <a:latin typeface="Arial Black" pitchFamily="34" charset="0"/>
              </a:rPr>
              <a:t>3</a:t>
            </a:r>
            <a:r>
              <a:rPr lang="en-US" sz="4500" dirty="0">
                <a:latin typeface="Arial Black" pitchFamily="34" charset="0"/>
              </a:rPr>
              <a:t>. </a:t>
            </a:r>
            <a:r>
              <a:rPr lang="bg-BG" sz="4500" dirty="0">
                <a:latin typeface="Arial Black" pitchFamily="34" charset="0"/>
              </a:rPr>
              <a:t>Посещавайте редовно зъболекаря! </a:t>
            </a:r>
            <a:r>
              <a:rPr lang="bg-BG" sz="4500" dirty="0" smtClean="0">
                <a:latin typeface="Arial Black" pitchFamily="34" charset="0"/>
              </a:rPr>
              <a:t>Най-малко </a:t>
            </a:r>
            <a:r>
              <a:rPr lang="bg-BG" sz="4500" dirty="0">
                <a:latin typeface="Arial Black" pitchFamily="34" charset="0"/>
              </a:rPr>
              <a:t>два пъти в </a:t>
            </a:r>
            <a:r>
              <a:rPr lang="bg-BG" sz="4500" dirty="0" smtClean="0">
                <a:latin typeface="Arial Black" pitchFamily="34" charset="0"/>
              </a:rPr>
              <a:t>годината.</a:t>
            </a:r>
            <a:endParaRPr lang="bg-BG" sz="45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bg-BG" dirty="0" smtClean="0">
                <a:latin typeface="Arial Black" pitchFamily="34" charset="0"/>
              </a:rPr>
              <a:t>А сега:</a:t>
            </a:r>
            <a:endParaRPr lang="bg-BG" dirty="0">
              <a:latin typeface="Arial Black" pitchFamily="34" charset="0"/>
            </a:endParaRPr>
          </a:p>
        </p:txBody>
      </p:sp>
      <p:pic>
        <p:nvPicPr>
          <p:cNvPr id="9218" name="Picture 2" descr="C:\Users\XpucToBu\Desktop\4asti na tqloto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68952" cy="49819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0"/>
            <a:ext cx="8352928" cy="1758826"/>
          </a:xfrm>
        </p:spPr>
        <p:txBody>
          <a:bodyPr>
            <a:noAutofit/>
          </a:bodyPr>
          <a:lstStyle/>
          <a:p>
            <a:r>
              <a:rPr lang="bg-BG" sz="1800" b="1" dirty="0" smtClean="0">
                <a:latin typeface="Arial Black" pitchFamily="34" charset="0"/>
              </a:rPr>
              <a:t>Моите пет сетива – какво усещам с всяко едно от тях!</a:t>
            </a: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>
                <a:latin typeface="Arial Black" pitchFamily="34" charset="0"/>
                <a:cs typeface="AngsanaUPC" pitchFamily="18" charset="-34"/>
              </a:rPr>
              <a:t>Попълнете таблицата, като си зададете следните въпроси:</a:t>
            </a:r>
            <a:br>
              <a:rPr lang="bg-BG" sz="1800" dirty="0" smtClean="0">
                <a:latin typeface="Arial Black" pitchFamily="34" charset="0"/>
                <a:cs typeface="AngsanaUPC" pitchFamily="18" charset="-34"/>
              </a:rPr>
            </a:b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ngsanaUPC" pitchFamily="18" charset="-34"/>
              </a:rPr>
              <a:t>Мога ли да ги видя?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ngsanaUPC" pitchFamily="18" charset="-34"/>
              </a:rPr>
              <a:t>Мога ли да чуя нещо от тях? </a:t>
            </a:r>
            <a:r>
              <a:rPr lang="bg-BG" sz="1800" dirty="0" smtClean="0">
                <a:solidFill>
                  <a:schemeClr val="accent1"/>
                </a:solidFill>
                <a:latin typeface="Arial Black" pitchFamily="34" charset="0"/>
                <a:cs typeface="AngsanaUPC" pitchFamily="18" charset="-34"/>
              </a:rPr>
              <a:t>Мога ли да ги помириша? </a:t>
            </a:r>
            <a:r>
              <a:rPr lang="bg-BG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ngsanaUPC" pitchFamily="18" charset="-34"/>
              </a:rPr>
              <a:t>Мога ли да ги вкуся? </a:t>
            </a:r>
            <a:r>
              <a:rPr lang="bg-BG" sz="1800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>Мога ли да ги пипна?</a:t>
            </a:r>
            <a:r>
              <a:rPr lang="bg-BG" sz="2000" dirty="0" smtClean="0">
                <a:solidFill>
                  <a:srgbClr val="FF0000"/>
                </a:solidFill>
              </a:rPr>
              <a:t/>
            </a:r>
            <a:br>
              <a:rPr lang="bg-BG" sz="2000" dirty="0" smtClean="0">
                <a:solidFill>
                  <a:srgbClr val="FF0000"/>
                </a:solidFill>
              </a:rPr>
            </a:br>
            <a:r>
              <a:rPr lang="bg-BG" sz="2000" dirty="0" smtClean="0">
                <a:solidFill>
                  <a:srgbClr val="FF0000"/>
                </a:solidFill>
              </a:rPr>
              <a:t>Картинките в ляво изобразяват – слушалки, дялан камък, природа, лимони, пушек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2290" name="Picture 2" descr="C:\Users\XpucToBu\Desktop\Заснеман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80920" cy="4724251"/>
          </a:xfrm>
          <a:prstGeom prst="rect">
            <a:avLst/>
          </a:prstGeom>
          <a:noFill/>
        </p:spPr>
      </p:pic>
      <p:pic>
        <p:nvPicPr>
          <p:cNvPr id="12291" name="Picture 3" descr="C:\Users\XpucToBu\Desktop\4asti na tqloto\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720080" cy="504056"/>
          </a:xfrm>
          <a:prstGeom prst="rect">
            <a:avLst/>
          </a:prstGeom>
          <a:noFill/>
        </p:spPr>
      </p:pic>
      <p:pic>
        <p:nvPicPr>
          <p:cNvPr id="12292" name="Picture 4" descr="C:\Users\XpucToBu\Desktop\4asti na tqloto\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720080" cy="504056"/>
          </a:xfrm>
          <a:prstGeom prst="rect">
            <a:avLst/>
          </a:prstGeom>
          <a:noFill/>
        </p:spPr>
      </p:pic>
      <p:pic>
        <p:nvPicPr>
          <p:cNvPr id="12293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2"/>
            <a:ext cx="792088" cy="576064"/>
          </a:xfrm>
          <a:prstGeom prst="rect">
            <a:avLst/>
          </a:prstGeom>
          <a:noFill/>
        </p:spPr>
      </p:pic>
      <p:pic>
        <p:nvPicPr>
          <p:cNvPr id="8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564904"/>
            <a:ext cx="792088" cy="576064"/>
          </a:xfrm>
          <a:prstGeom prst="rect">
            <a:avLst/>
          </a:prstGeom>
          <a:noFill/>
        </p:spPr>
      </p:pic>
      <p:pic>
        <p:nvPicPr>
          <p:cNvPr id="9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56992"/>
            <a:ext cx="792088" cy="576064"/>
          </a:xfrm>
          <a:prstGeom prst="rect">
            <a:avLst/>
          </a:prstGeom>
          <a:noFill/>
        </p:spPr>
      </p:pic>
      <p:pic>
        <p:nvPicPr>
          <p:cNvPr id="10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56992"/>
            <a:ext cx="792088" cy="576064"/>
          </a:xfrm>
          <a:prstGeom prst="rect">
            <a:avLst/>
          </a:prstGeom>
          <a:noFill/>
        </p:spPr>
      </p:pic>
      <p:pic>
        <p:nvPicPr>
          <p:cNvPr id="11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792088" cy="576064"/>
          </a:xfrm>
          <a:prstGeom prst="rect">
            <a:avLst/>
          </a:prstGeom>
          <a:noFill/>
        </p:spPr>
      </p:pic>
      <p:pic>
        <p:nvPicPr>
          <p:cNvPr id="12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05064"/>
            <a:ext cx="792088" cy="576064"/>
          </a:xfrm>
          <a:prstGeom prst="rect">
            <a:avLst/>
          </a:prstGeom>
          <a:noFill/>
        </p:spPr>
      </p:pic>
      <p:pic>
        <p:nvPicPr>
          <p:cNvPr id="13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792088" cy="576064"/>
          </a:xfrm>
          <a:prstGeom prst="rect">
            <a:avLst/>
          </a:prstGeom>
          <a:noFill/>
        </p:spPr>
      </p:pic>
      <p:pic>
        <p:nvPicPr>
          <p:cNvPr id="14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869160"/>
            <a:ext cx="792088" cy="576064"/>
          </a:xfrm>
          <a:prstGeom prst="rect">
            <a:avLst/>
          </a:prstGeom>
          <a:noFill/>
        </p:spPr>
      </p:pic>
      <p:pic>
        <p:nvPicPr>
          <p:cNvPr id="15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869160"/>
            <a:ext cx="792088" cy="576064"/>
          </a:xfrm>
          <a:prstGeom prst="rect">
            <a:avLst/>
          </a:prstGeom>
          <a:noFill/>
        </p:spPr>
      </p:pic>
      <p:pic>
        <p:nvPicPr>
          <p:cNvPr id="16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69160"/>
            <a:ext cx="792088" cy="576064"/>
          </a:xfrm>
          <a:prstGeom prst="rect">
            <a:avLst/>
          </a:prstGeom>
          <a:noFill/>
        </p:spPr>
      </p:pic>
      <p:pic>
        <p:nvPicPr>
          <p:cNvPr id="17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869160"/>
            <a:ext cx="792088" cy="576064"/>
          </a:xfrm>
          <a:prstGeom prst="rect">
            <a:avLst/>
          </a:prstGeom>
          <a:noFill/>
        </p:spPr>
      </p:pic>
      <p:pic>
        <p:nvPicPr>
          <p:cNvPr id="18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805264"/>
            <a:ext cx="792088" cy="576064"/>
          </a:xfrm>
          <a:prstGeom prst="rect">
            <a:avLst/>
          </a:prstGeom>
          <a:noFill/>
        </p:spPr>
      </p:pic>
      <p:pic>
        <p:nvPicPr>
          <p:cNvPr id="19" name="Picture 5" descr="C:\Users\XpucToBu\Desktop\4asti na tqloto\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805264"/>
            <a:ext cx="79208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pPr algn="l"/>
            <a:r>
              <a:rPr lang="bg-BG" sz="7200" b="1" i="1" dirty="0" smtClean="0">
                <a:solidFill>
                  <a:srgbClr val="FF0000"/>
                </a:solidFill>
                <a:cs typeface="FrankRuehl" pitchFamily="34" charset="-79"/>
              </a:rPr>
              <a:t>Б</a:t>
            </a:r>
            <a:r>
              <a:rPr lang="bg-BG" sz="7200" b="1" i="1" dirty="0" smtClean="0">
                <a:solidFill>
                  <a:schemeClr val="accent2">
                    <a:lumMod val="75000"/>
                  </a:schemeClr>
                </a:solidFill>
                <a:cs typeface="FrankRuehl" pitchFamily="34" charset="-79"/>
              </a:rPr>
              <a:t>Р</a:t>
            </a:r>
            <a:r>
              <a:rPr lang="bg-BG" sz="7200" b="1" i="1" dirty="0" smtClean="0">
                <a:solidFill>
                  <a:srgbClr val="00B0F0"/>
                </a:solidFill>
                <a:cs typeface="FrankRuehl" pitchFamily="34" charset="-79"/>
              </a:rPr>
              <a:t>А</a:t>
            </a:r>
            <a:r>
              <a:rPr lang="bg-BG" sz="7200" b="1" i="1" dirty="0" smtClean="0">
                <a:solidFill>
                  <a:schemeClr val="accent6">
                    <a:lumMod val="75000"/>
                  </a:schemeClr>
                </a:solidFill>
                <a:cs typeface="FrankRuehl" pitchFamily="34" charset="-79"/>
              </a:rPr>
              <a:t>В</a:t>
            </a:r>
            <a:r>
              <a:rPr lang="bg-BG" sz="7200" b="1" i="1" dirty="0" smtClean="0">
                <a:solidFill>
                  <a:schemeClr val="accent6"/>
                </a:solidFill>
                <a:cs typeface="FrankRuehl" pitchFamily="34" charset="-79"/>
              </a:rPr>
              <a:t>О</a:t>
            </a:r>
            <a:r>
              <a:rPr lang="bg-BG" sz="7200" b="1" i="1" dirty="0" smtClean="0">
                <a:cs typeface="FrankRuehl" pitchFamily="34" charset="-79"/>
              </a:rPr>
              <a:t>! </a:t>
            </a:r>
            <a:endParaRPr lang="bg-BG" sz="7200" b="1" i="1" dirty="0">
              <a:cs typeface="FrankRuehl" pitchFamily="34" charset="-79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6048672" cy="1752600"/>
          </a:xfrm>
        </p:spPr>
        <p:txBody>
          <a:bodyPr>
            <a:normAutofit/>
          </a:bodyPr>
          <a:lstStyle/>
          <a:p>
            <a:r>
              <a:rPr lang="bg-BG" sz="2400" i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Изготвил: Веселина Петрова Христова</a:t>
            </a:r>
          </a:p>
          <a:p>
            <a:r>
              <a:rPr lang="bg-BG" sz="2400" i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ЦСОП  “Д-р П. Берон” гр. Добрич</a:t>
            </a:r>
          </a:p>
          <a:p>
            <a:r>
              <a:rPr lang="bg-BG" sz="2400" i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БЛАГОДАРЯ   ВИ! </a:t>
            </a:r>
            <a:endParaRPr lang="bg-BG" sz="2400" i="1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4" name="Picture 2" descr="C:\Users\XpucToBu\Desktop\4asti na tqloto\12499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816424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XpucToBu\Desktop\4asti na tqloto\12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692697"/>
            <a:ext cx="816051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Comic Sans MS" pitchFamily="66" charset="0"/>
              </a:rPr>
              <a:t>		</a:t>
            </a:r>
            <a:r>
              <a:rPr lang="ru-RU" sz="2400" dirty="0" smtClean="0">
                <a:latin typeface="Comic Sans MS" pitchFamily="66" charset="0"/>
              </a:rPr>
              <a:t>Те </a:t>
            </a:r>
            <a:r>
              <a:rPr lang="ru-RU" sz="2400" dirty="0" err="1" smtClean="0">
                <a:latin typeface="Comic Sans MS" pitchFamily="66" charset="0"/>
              </a:rPr>
              <a:t>отдавна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са</a:t>
            </a:r>
            <a:r>
              <a:rPr lang="ru-RU" sz="2400" dirty="0" smtClean="0">
                <a:latin typeface="Comic Sans MS" pitchFamily="66" charset="0"/>
              </a:rPr>
              <a:t> добре </a:t>
            </a:r>
            <a:r>
              <a:rPr lang="ru-RU" sz="2400" dirty="0" err="1" smtClean="0">
                <a:latin typeface="Comic Sans MS" pitchFamily="66" charset="0"/>
              </a:rPr>
              <a:t>познати</a:t>
            </a:r>
            <a:r>
              <a:rPr lang="ru-RU" sz="2400" dirty="0" smtClean="0">
                <a:latin typeface="Comic Sans MS" pitchFamily="66" charset="0"/>
              </a:rPr>
              <a:t>.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 За </a:t>
            </a:r>
            <a:r>
              <a:rPr lang="ru-RU" sz="2400" dirty="0" err="1" smtClean="0">
                <a:solidFill>
                  <a:srgbClr val="FF0000"/>
                </a:solidFill>
              </a:rPr>
              <a:t>какво</a:t>
            </a:r>
            <a:r>
              <a:rPr lang="ru-RU" sz="2400" dirty="0" smtClean="0">
                <a:solidFill>
                  <a:srgbClr val="FF0000"/>
                </a:solidFill>
              </a:rPr>
              <a:t> ни служат те?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		   </a:t>
            </a:r>
            <a:r>
              <a:rPr lang="ru-RU" sz="2400" dirty="0" smtClean="0">
                <a:solidFill>
                  <a:srgbClr val="FF0000"/>
                </a:solidFill>
              </a:rPr>
              <a:t>Те ни служат  да </a:t>
            </a:r>
            <a:r>
              <a:rPr lang="ru-RU" sz="2400" dirty="0" err="1" smtClean="0">
                <a:solidFill>
                  <a:srgbClr val="FF0000"/>
                </a:solidFill>
              </a:rPr>
              <a:t>опознаваме</a:t>
            </a:r>
            <a:r>
              <a:rPr lang="ru-RU" sz="2400" dirty="0" smtClean="0">
                <a:solidFill>
                  <a:srgbClr val="FF0000"/>
                </a:solidFill>
              </a:rPr>
              <a:t>  							света. </a:t>
            </a:r>
            <a:endParaRPr lang="bg-BG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XpucToBu\Desktop\4asti na tqloto\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64" y="1628800"/>
            <a:ext cx="6122575" cy="4111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Arial Black" pitchFamily="34" charset="0"/>
              </a:rPr>
              <a:t>			Очи- зрение</a:t>
            </a:r>
            <a:endParaRPr lang="bg-BG" dirty="0">
              <a:latin typeface="Arial Black" pitchFamily="34" charset="0"/>
            </a:endParaRPr>
          </a:p>
        </p:txBody>
      </p:sp>
      <p:pic>
        <p:nvPicPr>
          <p:cNvPr id="3074" name="Picture 2" descr="C:\Users\XpucToBu\Desktop\4asti na tqloto\94701217_3136604789703994_2128760682965893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3"/>
            <a:ext cx="2880320" cy="4100041"/>
          </a:xfrm>
          <a:prstGeom prst="rect">
            <a:avLst/>
          </a:prstGeom>
          <a:noFill/>
        </p:spPr>
      </p:pic>
      <p:pic>
        <p:nvPicPr>
          <p:cNvPr id="3075" name="Picture 3" descr="C:\Users\XpucToBu\Desktop\4asti na tqloto\94732059_3136605059703967_15022229055036456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3"/>
            <a:ext cx="3672408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1"/>
          <p:cNvSpPr>
            <a:spLocks noGrp="1"/>
          </p:cNvSpPr>
          <p:nvPr>
            <p:ph type="subTitle" idx="1"/>
          </p:nvPr>
        </p:nvSpPr>
        <p:spPr>
          <a:xfrm>
            <a:off x="2286000" y="1268760"/>
            <a:ext cx="6172200" cy="5106162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Всеки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очите</a:t>
            </a:r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ни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виждат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синьото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небе, 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огненото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слънце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красивите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неповторими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облаците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предметите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които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ни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заобикалят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величието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планините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уникалността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всяко живо  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същество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/>
              <a:t>Пазете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очите</a:t>
            </a:r>
            <a:r>
              <a:rPr lang="ru-RU" sz="2400" dirty="0" smtClean="0"/>
              <a:t> си от </a:t>
            </a:r>
            <a:r>
              <a:rPr lang="ru-RU" sz="2400" dirty="0" err="1" smtClean="0"/>
              <a:t>преумора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>
                <a:latin typeface="Bookman Old Style" pitchFamily="18" charset="0"/>
              </a:rPr>
              <a:t>1. Не </a:t>
            </a:r>
            <a:r>
              <a:rPr lang="ru-RU" sz="2400" dirty="0" err="1" smtClean="0">
                <a:latin typeface="Bookman Old Style" pitchFamily="18" charset="0"/>
              </a:rPr>
              <a:t>гледайте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телевизия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повече</a:t>
            </a:r>
            <a:r>
              <a:rPr lang="ru-RU" sz="2400" dirty="0" smtClean="0">
                <a:latin typeface="Bookman Old Style" pitchFamily="18" charset="0"/>
              </a:rPr>
              <a:t> от два часа на </a:t>
            </a:r>
            <a:r>
              <a:rPr lang="ru-RU" sz="2400" dirty="0" err="1" smtClean="0">
                <a:latin typeface="Bookman Old Style" pitchFamily="18" charset="0"/>
              </a:rPr>
              <a:t>ден</a:t>
            </a:r>
            <a:r>
              <a:rPr lang="ru-RU" sz="2400" dirty="0" smtClean="0">
                <a:latin typeface="Bookman Old Style" pitchFamily="18" charset="0"/>
              </a:rPr>
              <a:t>!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2. Не </a:t>
            </a:r>
            <a:r>
              <a:rPr lang="ru-RU" sz="2400" dirty="0" err="1" smtClean="0">
                <a:latin typeface="Bookman Old Style" pitchFamily="18" charset="0"/>
              </a:rPr>
              <a:t>прекалявайте</a:t>
            </a:r>
            <a:r>
              <a:rPr lang="ru-RU" sz="2400" dirty="0" smtClean="0">
                <a:latin typeface="Bookman Old Style" pitchFamily="18" charset="0"/>
              </a:rPr>
              <a:t> с </a:t>
            </a:r>
            <a:r>
              <a:rPr lang="ru-RU" sz="2400" dirty="0" err="1" smtClean="0">
                <a:latin typeface="Bookman Old Style" pitchFamily="18" charset="0"/>
              </a:rPr>
              <a:t>компютърните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игри</a:t>
            </a:r>
            <a:r>
              <a:rPr lang="ru-RU" sz="2400" dirty="0" smtClean="0">
                <a:latin typeface="Bookman Old Style" pitchFamily="18" charset="0"/>
              </a:rPr>
              <a:t>!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3. Не </a:t>
            </a:r>
            <a:r>
              <a:rPr lang="ru-RU" sz="2400" dirty="0" err="1" smtClean="0">
                <a:latin typeface="Bookman Old Style" pitchFamily="18" charset="0"/>
              </a:rPr>
              <a:t>четете</a:t>
            </a:r>
            <a:r>
              <a:rPr lang="ru-RU" sz="2400" dirty="0" smtClean="0">
                <a:latin typeface="Bookman Old Style" pitchFamily="18" charset="0"/>
              </a:rPr>
              <a:t> в </a:t>
            </a:r>
            <a:r>
              <a:rPr lang="ru-RU" sz="2400" dirty="0" err="1" smtClean="0">
                <a:latin typeface="Bookman Old Style" pitchFamily="18" charset="0"/>
              </a:rPr>
              <a:t>легнало</a:t>
            </a:r>
            <a:r>
              <a:rPr lang="ru-RU" sz="2400" dirty="0" smtClean="0">
                <a:latin typeface="Bookman Old Style" pitchFamily="18" charset="0"/>
              </a:rPr>
              <a:t> положение!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4. </a:t>
            </a:r>
            <a:r>
              <a:rPr lang="ru-RU" sz="2400" dirty="0" err="1" smtClean="0">
                <a:latin typeface="Bookman Old Style" pitchFamily="18" charset="0"/>
              </a:rPr>
              <a:t>Дръжте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книгата</a:t>
            </a:r>
            <a:r>
              <a:rPr lang="ru-RU" sz="2400" dirty="0" smtClean="0">
                <a:latin typeface="Bookman Old Style" pitchFamily="18" charset="0"/>
              </a:rPr>
              <a:t> на 30 см. от </a:t>
            </a:r>
            <a:r>
              <a:rPr lang="ru-RU" sz="2400" dirty="0" err="1" smtClean="0">
                <a:latin typeface="Bookman Old Style" pitchFamily="18" charset="0"/>
              </a:rPr>
              <a:t>очите</a:t>
            </a:r>
            <a:r>
              <a:rPr lang="ru-RU" sz="2400" dirty="0" smtClean="0">
                <a:latin typeface="Bookman Old Style" pitchFamily="18" charset="0"/>
              </a:rPr>
              <a:t> си!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627784" y="404665"/>
            <a:ext cx="5830416" cy="648071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latin typeface="Arial Black" pitchFamily="34" charset="0"/>
              </a:rPr>
              <a:t>Уши- слух</a:t>
            </a:r>
            <a:endParaRPr lang="bg-BG" dirty="0">
              <a:latin typeface="Arial Black" pitchFamily="34" charset="0"/>
            </a:endParaRPr>
          </a:p>
        </p:txBody>
      </p:sp>
      <p:pic>
        <p:nvPicPr>
          <p:cNvPr id="4098" name="Picture 2" descr="C:\Users\XpucToBu\Desktop\4asti na tqloto\94780217_3136604966370643_34730675580751052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2880320" cy="3528392"/>
          </a:xfrm>
          <a:prstGeom prst="rect">
            <a:avLst/>
          </a:prstGeom>
          <a:noFill/>
        </p:spPr>
      </p:pic>
      <p:pic>
        <p:nvPicPr>
          <p:cNvPr id="4099" name="Picture 3" descr="C:\Users\XpucToBu\Desktop\4asti na tqloto\94690483_3136605113037295_64854823458926755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39900"/>
            <a:ext cx="3384376" cy="37773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6118448" cy="568863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cs typeface="FrankRuehl" pitchFamily="34" charset="-79"/>
              </a:rPr>
              <a:t>	С </a:t>
            </a:r>
            <a:r>
              <a:rPr lang="ru-RU" sz="2400" dirty="0" err="1" smtClean="0">
                <a:solidFill>
                  <a:srgbClr val="FF0000"/>
                </a:solidFill>
                <a:cs typeface="FrankRuehl" pitchFamily="34" charset="-79"/>
              </a:rPr>
              <a:t>ушите</a:t>
            </a:r>
            <a:r>
              <a:rPr lang="ru-RU" sz="2400" dirty="0" smtClean="0">
                <a:solidFill>
                  <a:srgbClr val="FF0000"/>
                </a:solidFill>
                <a:cs typeface="FrankRuehl" pitchFamily="34" charset="-79"/>
              </a:rPr>
              <a:t> си </a:t>
            </a:r>
            <a:r>
              <a:rPr lang="ru-RU" sz="2400" dirty="0" smtClean="0">
                <a:cs typeface="FrankRuehl" pitchFamily="34" charset="-79"/>
              </a:rPr>
              <a:t>е необходимо </a:t>
            </a:r>
            <a:r>
              <a:rPr lang="ru-RU" sz="2400" dirty="0" err="1" smtClean="0">
                <a:cs typeface="FrankRuehl" pitchFamily="34" charset="-79"/>
              </a:rPr>
              <a:t>във</a:t>
            </a:r>
            <a:r>
              <a:rPr lang="ru-RU" sz="2400" dirty="0" smtClean="0">
                <a:cs typeface="FrankRuehl" pitchFamily="34" charset="-79"/>
              </a:rPr>
              <a:t> </a:t>
            </a:r>
            <a:r>
              <a:rPr lang="ru-RU" sz="2400" dirty="0" err="1" smtClean="0">
                <a:cs typeface="FrankRuehl" pitchFamily="34" charset="-79"/>
              </a:rPr>
              <a:t>всеки</a:t>
            </a:r>
            <a:r>
              <a:rPr lang="ru-RU" sz="2400" dirty="0" smtClean="0">
                <a:cs typeface="FrankRuehl" pitchFamily="34" charset="-79"/>
              </a:rPr>
              <a:t> момент да чуваш </a:t>
            </a:r>
            <a:r>
              <a:rPr lang="ru-RU" sz="2400" dirty="0" err="1" smtClean="0">
                <a:cs typeface="FrankRuehl" pitchFamily="34" charset="-79"/>
              </a:rPr>
              <a:t>песента</a:t>
            </a:r>
            <a:r>
              <a:rPr lang="ru-RU" sz="2400" dirty="0" smtClean="0">
                <a:cs typeface="FrankRuehl" pitchFamily="34" charset="-79"/>
              </a:rPr>
              <a:t> на </a:t>
            </a:r>
            <a:r>
              <a:rPr lang="ru-RU" sz="2400" dirty="0" err="1" smtClean="0">
                <a:cs typeface="FrankRuehl" pitchFamily="34" charset="-79"/>
              </a:rPr>
              <a:t>птиците</a:t>
            </a:r>
            <a:r>
              <a:rPr lang="ru-RU" sz="2400" dirty="0" smtClean="0">
                <a:cs typeface="FrankRuehl" pitchFamily="34" charset="-79"/>
              </a:rPr>
              <a:t>, </a:t>
            </a:r>
            <a:r>
              <a:rPr lang="ru-RU" sz="2400" dirty="0" err="1" smtClean="0">
                <a:cs typeface="FrankRuehl" pitchFamily="34" charset="-79"/>
              </a:rPr>
              <a:t>гласът</a:t>
            </a:r>
            <a:r>
              <a:rPr lang="ru-RU" sz="2400" dirty="0" smtClean="0">
                <a:cs typeface="FrankRuehl" pitchFamily="34" charset="-79"/>
              </a:rPr>
              <a:t> </a:t>
            </a:r>
            <a:r>
              <a:rPr lang="ru-RU" sz="2400" dirty="0" err="1" smtClean="0">
                <a:cs typeface="FrankRuehl" pitchFamily="34" charset="-79"/>
              </a:rPr>
              <a:t>на</a:t>
            </a:r>
            <a:r>
              <a:rPr lang="ru-RU" sz="2400" dirty="0" smtClean="0">
                <a:cs typeface="FrankRuehl" pitchFamily="34" charset="-79"/>
              </a:rPr>
              <a:t> </a:t>
            </a:r>
            <a:r>
              <a:rPr lang="ru-RU" sz="2400" dirty="0" err="1" smtClean="0">
                <a:cs typeface="FrankRuehl" pitchFamily="34" charset="-79"/>
              </a:rPr>
              <a:t>хората</a:t>
            </a:r>
            <a:r>
              <a:rPr lang="ru-RU" sz="2400" dirty="0" smtClean="0">
                <a:cs typeface="FrankRuehl" pitchFamily="34" charset="-79"/>
              </a:rPr>
              <a:t> и </a:t>
            </a:r>
            <a:r>
              <a:rPr lang="ru-RU" sz="2400" dirty="0" err="1" smtClean="0">
                <a:cs typeface="FrankRuehl" pitchFamily="34" charset="-79"/>
              </a:rPr>
              <a:t>животните</a:t>
            </a:r>
            <a:r>
              <a:rPr lang="ru-RU" sz="2400" dirty="0" smtClean="0">
                <a:cs typeface="FrankRuehl" pitchFamily="34" charset="-79"/>
              </a:rPr>
              <a:t>, </a:t>
            </a:r>
            <a:r>
              <a:rPr lang="ru-RU" sz="2400" dirty="0" err="1" smtClean="0">
                <a:cs typeface="FrankRuehl" pitchFamily="34" charset="-79"/>
              </a:rPr>
              <a:t>шумът</a:t>
            </a:r>
            <a:r>
              <a:rPr lang="ru-RU" sz="2400" dirty="0" smtClean="0">
                <a:cs typeface="FrankRuehl" pitchFamily="34" charset="-79"/>
              </a:rPr>
              <a:t> на </a:t>
            </a:r>
            <a:r>
              <a:rPr lang="ru-RU" sz="2400" dirty="0" err="1" smtClean="0">
                <a:cs typeface="FrankRuehl" pitchFamily="34" charset="-79"/>
              </a:rPr>
              <a:t>вятъра</a:t>
            </a:r>
            <a:r>
              <a:rPr lang="ru-RU" sz="2400" dirty="0" smtClean="0">
                <a:cs typeface="FrankRuehl" pitchFamily="34" charset="-79"/>
              </a:rPr>
              <a:t> и </a:t>
            </a:r>
            <a:r>
              <a:rPr lang="ru-RU" sz="2400" dirty="0" err="1" smtClean="0">
                <a:cs typeface="FrankRuehl" pitchFamily="34" charset="-79"/>
              </a:rPr>
              <a:t>течащата</a:t>
            </a:r>
            <a:r>
              <a:rPr lang="ru-RU" sz="2400" dirty="0" smtClean="0">
                <a:cs typeface="FrankRuehl" pitchFamily="34" charset="-79"/>
              </a:rPr>
              <a:t> вода. Казано </a:t>
            </a:r>
            <a:r>
              <a:rPr lang="ru-RU" sz="2400" dirty="0" err="1" smtClean="0">
                <a:cs typeface="FrankRuehl" pitchFamily="34" charset="-79"/>
              </a:rPr>
              <a:t>накратко</a:t>
            </a:r>
            <a:r>
              <a:rPr lang="ru-RU" sz="2400" dirty="0" smtClean="0">
                <a:cs typeface="FrankRuehl" pitchFamily="34" charset="-79"/>
              </a:rPr>
              <a:t> постоянно да чуваш </a:t>
            </a:r>
            <a:r>
              <a:rPr lang="ru-RU" sz="2400" dirty="0" err="1" smtClean="0">
                <a:cs typeface="FrankRuehl" pitchFamily="34" charset="-79"/>
              </a:rPr>
              <a:t>гласът</a:t>
            </a:r>
            <a:r>
              <a:rPr lang="ru-RU" sz="2400" dirty="0" smtClean="0">
                <a:cs typeface="FrankRuehl" pitchFamily="34" charset="-79"/>
              </a:rPr>
              <a:t> на </a:t>
            </a:r>
            <a:r>
              <a:rPr lang="ru-RU" sz="2400" dirty="0" err="1" smtClean="0">
                <a:cs typeface="FrankRuehl" pitchFamily="34" charset="-79"/>
              </a:rPr>
              <a:t>вселената</a:t>
            </a:r>
            <a:r>
              <a:rPr lang="ru-RU" sz="24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</a:t>
            </a:r>
            <a:r>
              <a:rPr lang="ru-RU" sz="3200" dirty="0" err="1" smtClean="0">
                <a:cs typeface="AngsanaUPC" pitchFamily="18" charset="-34"/>
              </a:rPr>
              <a:t>Силните</a:t>
            </a:r>
            <a:r>
              <a:rPr lang="ru-RU" sz="3200" dirty="0" smtClean="0">
                <a:cs typeface="AngsanaUPC" pitchFamily="18" charset="-34"/>
              </a:rPr>
              <a:t> </a:t>
            </a:r>
            <a:r>
              <a:rPr lang="ru-RU" sz="3200" dirty="0" err="1" smtClean="0">
                <a:cs typeface="AngsanaUPC" pitchFamily="18" charset="-34"/>
              </a:rPr>
              <a:t>звукове</a:t>
            </a:r>
            <a:r>
              <a:rPr lang="ru-RU" sz="3200" dirty="0" smtClean="0">
                <a:cs typeface="AngsanaUPC" pitchFamily="18" charset="-34"/>
              </a:rPr>
              <a:t> и </a:t>
            </a:r>
            <a:r>
              <a:rPr lang="ru-RU" sz="3200" dirty="0" err="1" smtClean="0">
                <a:cs typeface="AngsanaUPC" pitchFamily="18" charset="-34"/>
              </a:rPr>
              <a:t>шумът</a:t>
            </a:r>
            <a:r>
              <a:rPr lang="ru-RU" sz="3200" dirty="0" smtClean="0">
                <a:cs typeface="AngsanaUPC" pitchFamily="18" charset="-34"/>
              </a:rPr>
              <a:t> </a:t>
            </a:r>
            <a:r>
              <a:rPr lang="ru-RU" sz="3200" dirty="0" err="1" smtClean="0">
                <a:cs typeface="AngsanaUPC" pitchFamily="18" charset="-34"/>
              </a:rPr>
              <a:t>увреждат</a:t>
            </a:r>
            <a:r>
              <a:rPr lang="ru-RU" sz="3200" dirty="0" smtClean="0">
                <a:cs typeface="AngsanaUPC" pitchFamily="18" charset="-34"/>
              </a:rPr>
              <a:t> слуха. </a:t>
            </a:r>
            <a:r>
              <a:rPr lang="ru-RU" sz="3200" dirty="0" err="1" smtClean="0">
                <a:cs typeface="AngsanaUPC" pitchFamily="18" charset="-34"/>
              </a:rPr>
              <a:t>Слушането</a:t>
            </a:r>
            <a:r>
              <a:rPr lang="ru-RU" sz="3200" dirty="0" smtClean="0">
                <a:cs typeface="AngsanaUPC" pitchFamily="18" charset="-34"/>
              </a:rPr>
              <a:t> на </a:t>
            </a:r>
            <a:r>
              <a:rPr lang="ru-RU" sz="3200" dirty="0" err="1" smtClean="0">
                <a:cs typeface="AngsanaUPC" pitchFamily="18" charset="-34"/>
              </a:rPr>
              <a:t>силна</a:t>
            </a:r>
            <a:r>
              <a:rPr lang="ru-RU" sz="3200" dirty="0" smtClean="0">
                <a:cs typeface="AngsanaUPC" pitchFamily="18" charset="-34"/>
              </a:rPr>
              <a:t> </a:t>
            </a:r>
            <a:r>
              <a:rPr lang="ru-RU" sz="3200" dirty="0" err="1" smtClean="0">
                <a:cs typeface="AngsanaUPC" pitchFamily="18" charset="-34"/>
              </a:rPr>
              <a:t>музика</a:t>
            </a:r>
            <a:r>
              <a:rPr lang="ru-RU" sz="3200" dirty="0" smtClean="0">
                <a:cs typeface="AngsanaUPC" pitchFamily="18" charset="-34"/>
              </a:rPr>
              <a:t> у дома или в </a:t>
            </a:r>
            <a:r>
              <a:rPr lang="ru-RU" sz="3200" dirty="0" err="1" smtClean="0">
                <a:cs typeface="AngsanaUPC" pitchFamily="18" charset="-34"/>
              </a:rPr>
              <a:t>дискотеката</a:t>
            </a:r>
            <a:r>
              <a:rPr lang="ru-RU" sz="3200" dirty="0" smtClean="0">
                <a:cs typeface="AngsanaUPC" pitchFamily="18" charset="-34"/>
              </a:rPr>
              <a:t>, </a:t>
            </a:r>
            <a:r>
              <a:rPr lang="ru-RU" sz="3200" dirty="0" err="1" smtClean="0">
                <a:cs typeface="AngsanaUPC" pitchFamily="18" charset="-34"/>
              </a:rPr>
              <a:t>претоварва</a:t>
            </a:r>
            <a:r>
              <a:rPr lang="ru-RU" sz="3200" dirty="0" smtClean="0">
                <a:cs typeface="AngsanaUPC" pitchFamily="18" charset="-34"/>
              </a:rPr>
              <a:t> </a:t>
            </a:r>
            <a:r>
              <a:rPr lang="ru-RU" sz="3200" dirty="0" err="1" smtClean="0">
                <a:cs typeface="AngsanaUPC" pitchFamily="18" charset="-34"/>
              </a:rPr>
              <a:t>слуховия</a:t>
            </a:r>
            <a:r>
              <a:rPr lang="ru-RU" sz="3200" dirty="0" smtClean="0">
                <a:cs typeface="AngsanaUPC" pitchFamily="18" charset="-34"/>
              </a:rPr>
              <a:t> орган, </a:t>
            </a:r>
            <a:r>
              <a:rPr lang="ru-RU" sz="3200" dirty="0" err="1" smtClean="0">
                <a:cs typeface="AngsanaUPC" pitchFamily="18" charset="-34"/>
              </a:rPr>
              <a:t>което</a:t>
            </a:r>
            <a:r>
              <a:rPr lang="ru-RU" sz="3200" dirty="0" smtClean="0">
                <a:cs typeface="AngsanaUPC" pitchFamily="18" charset="-34"/>
              </a:rPr>
              <a:t> </a:t>
            </a:r>
            <a:r>
              <a:rPr lang="ru-RU" sz="3200" dirty="0" err="1" smtClean="0">
                <a:cs typeface="AngsanaUPC" pitchFamily="18" charset="-34"/>
              </a:rPr>
              <a:t>може</a:t>
            </a:r>
            <a:r>
              <a:rPr lang="ru-RU" sz="3200" dirty="0" smtClean="0">
                <a:cs typeface="AngsanaUPC" pitchFamily="18" charset="-34"/>
              </a:rPr>
              <a:t> да </a:t>
            </a:r>
            <a:r>
              <a:rPr lang="ru-RU" sz="3200" dirty="0" err="1" smtClean="0">
                <a:cs typeface="AngsanaUPC" pitchFamily="18" charset="-34"/>
              </a:rPr>
              <a:t>доведе</a:t>
            </a:r>
            <a:r>
              <a:rPr lang="ru-RU" sz="3200" dirty="0" smtClean="0">
                <a:cs typeface="AngsanaUPC" pitchFamily="18" charset="-34"/>
              </a:rPr>
              <a:t> до </a:t>
            </a:r>
            <a:r>
              <a:rPr lang="ru-RU" sz="3200" dirty="0" err="1" smtClean="0">
                <a:cs typeface="AngsanaUPC" pitchFamily="18" charset="-34"/>
              </a:rPr>
              <a:t>намаляване</a:t>
            </a:r>
            <a:r>
              <a:rPr lang="ru-RU" sz="3200" dirty="0" smtClean="0">
                <a:cs typeface="AngsanaUPC" pitchFamily="18" charset="-34"/>
              </a:rPr>
              <a:t> на слуха.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bg-BG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771800" y="620689"/>
            <a:ext cx="5686400" cy="936103"/>
          </a:xfrm>
        </p:spPr>
        <p:txBody>
          <a:bodyPr/>
          <a:lstStyle/>
          <a:p>
            <a:pPr algn="ctr"/>
            <a:r>
              <a:rPr lang="bg-BG" dirty="0" smtClean="0">
                <a:latin typeface="Arial Black" pitchFamily="34" charset="0"/>
              </a:rPr>
              <a:t>Нос- мирис</a:t>
            </a:r>
            <a:endParaRPr lang="bg-BG" dirty="0">
              <a:latin typeface="Arial Black" pitchFamily="34" charset="0"/>
            </a:endParaRPr>
          </a:p>
        </p:txBody>
      </p:sp>
      <p:pic>
        <p:nvPicPr>
          <p:cNvPr id="5122" name="Picture 2" descr="C:\Users\XpucToBu\Desktop\4asti na tqloto\94707552_3136604853037321_27392244379486781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2736304" cy="3744416"/>
          </a:xfrm>
          <a:prstGeom prst="rect">
            <a:avLst/>
          </a:prstGeom>
          <a:noFill/>
        </p:spPr>
      </p:pic>
      <p:pic>
        <p:nvPicPr>
          <p:cNvPr id="5123" name="Picture 3" descr="C:\Users\XpucToBu\Desktop\4asti na tqloto\95331802_3136605256370614_84335283886389985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1"/>
            <a:ext cx="3307978" cy="38632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286000" y="620688"/>
            <a:ext cx="6172200" cy="5754234"/>
          </a:xfrm>
        </p:spPr>
        <p:txBody>
          <a:bodyPr>
            <a:normAutofit lnSpcReduction="10000"/>
          </a:bodyPr>
          <a:lstStyle/>
          <a:p>
            <a: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С </a:t>
            </a:r>
            <a:r>
              <a:rPr lang="bg-BG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носа си </a:t>
            </a:r>
            <a: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долавяме аромата на цветята и разпознаваме различни видове миризми. </a:t>
            </a:r>
            <a:b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Когато имаме хрема носът е запушен. Миризмите трудно се усещат.</a:t>
            </a:r>
            <a:r>
              <a:rPr lang="bg-BG" sz="1400" dirty="0" smtClean="0"/>
              <a:t/>
            </a:r>
            <a:br>
              <a:rPr lang="bg-BG" sz="1400" dirty="0" smtClean="0"/>
            </a:br>
            <a:r>
              <a:rPr lang="bg-BG" sz="1400" dirty="0" smtClean="0"/>
              <a:t/>
            </a:r>
            <a:br>
              <a:rPr lang="bg-BG" sz="1400" dirty="0" smtClean="0"/>
            </a:br>
            <a:r>
              <a:rPr lang="bg-BG" sz="1400" dirty="0" smtClean="0"/>
              <a:t/>
            </a:r>
            <a:br>
              <a:rPr lang="bg-BG" sz="1400" dirty="0" smtClean="0"/>
            </a:br>
            <a:r>
              <a:rPr lang="bg-BG" sz="1400" dirty="0" smtClean="0"/>
              <a:t/>
            </a:r>
            <a:br>
              <a:rPr lang="bg-BG" sz="1400" dirty="0" smtClean="0"/>
            </a:br>
            <a:r>
              <a:rPr lang="ru-RU" sz="1400" dirty="0" smtClean="0"/>
              <a:t> 	</a:t>
            </a:r>
            <a:r>
              <a:rPr lang="ru-RU" sz="3200" dirty="0" smtClean="0"/>
              <a:t>При </a:t>
            </a:r>
            <a:r>
              <a:rPr lang="ru-RU" sz="3200" dirty="0" err="1" smtClean="0"/>
              <a:t>хрема</a:t>
            </a:r>
            <a:r>
              <a:rPr lang="ru-RU" sz="3200" dirty="0" smtClean="0"/>
              <a:t> </a:t>
            </a:r>
            <a:r>
              <a:rPr lang="ru-RU" sz="3200" dirty="0" err="1" smtClean="0"/>
              <a:t>носът</a:t>
            </a:r>
            <a:r>
              <a:rPr lang="ru-RU" sz="3200" dirty="0" smtClean="0"/>
              <a:t> е запушен и трудно се </a:t>
            </a:r>
            <a:r>
              <a:rPr lang="ru-RU" sz="3200" dirty="0" err="1" smtClean="0"/>
              <a:t>улавят</a:t>
            </a:r>
            <a:r>
              <a:rPr lang="ru-RU" sz="3200" dirty="0" smtClean="0"/>
              <a:t> </a:t>
            </a:r>
            <a:r>
              <a:rPr lang="ru-RU" sz="3200" dirty="0" err="1" smtClean="0"/>
              <a:t>миризмите</a:t>
            </a:r>
            <a:r>
              <a:rPr lang="ru-RU" sz="3200" dirty="0" smtClean="0"/>
              <a:t>.  </a:t>
            </a:r>
            <a:r>
              <a:rPr lang="ru-RU" sz="3200" dirty="0" err="1" smtClean="0"/>
              <a:t>Грижете</a:t>
            </a:r>
            <a:r>
              <a:rPr lang="ru-RU" sz="3200" dirty="0" smtClean="0"/>
              <a:t> се за него! 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endParaRPr lang="bg-BG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375</TotalTime>
  <Words>76</Words>
  <Application>Microsoft Office PowerPoint</Application>
  <PresentationFormat>Презентация на цял екран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Еркер</vt:lpstr>
      <vt:lpstr>Човешките сетива</vt:lpstr>
      <vt:lpstr>Слайд 2</vt:lpstr>
      <vt:lpstr>  Те отдавна са добре познати.     За какво ни служат те?        Те ни служат  да опознаваме         света. </vt:lpstr>
      <vt:lpstr>   Очи- зрение</vt:lpstr>
      <vt:lpstr>Слайд 5</vt:lpstr>
      <vt:lpstr>Уши- слух</vt:lpstr>
      <vt:lpstr> С ушите си е необходимо във всеки момент да чуваш песента на птиците, гласът на хората и животните, шумът на вятъра и течащата вода. Казано накратко постоянно да чуваш гласът на вселената.   Силните звукове и шумът увреждат слуха. Слушането на силна музика у дома или в дискотеката, претоварва слуховия орган, което може да доведе до намаляване на слуха.   </vt:lpstr>
      <vt:lpstr>Нос- мирис</vt:lpstr>
      <vt:lpstr>Слайд 9</vt:lpstr>
      <vt:lpstr> Ръка- осезание или  кожа - допир</vt:lpstr>
      <vt:lpstr>Слайд 11</vt:lpstr>
      <vt:lpstr>уста/език/ - вкус</vt:lpstr>
      <vt:lpstr>Слайд 13</vt:lpstr>
      <vt:lpstr>Слайд 14</vt:lpstr>
      <vt:lpstr>Моите пет сетива – какво усещам с всяко едно от тях! Попълнете таблицата, като си зададете следните въпроси: Мога ли да ги видя? Мога ли да чуя нещо от тях? Мога ли да ги помириша? Мога ли да ги вкуся? Мога ли да ги пипна? Картинките в ляво изобразяват – слушалки, дялан камък, природа, лимони, пушек</vt:lpstr>
      <vt:lpstr>БРАВО!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XpucToBu</dc:creator>
  <cp:lastModifiedBy>XpucToBu</cp:lastModifiedBy>
  <cp:revision>39</cp:revision>
  <dcterms:created xsi:type="dcterms:W3CDTF">2020-04-28T08:52:30Z</dcterms:created>
  <dcterms:modified xsi:type="dcterms:W3CDTF">2020-04-28T15:07:36Z</dcterms:modified>
</cp:coreProperties>
</file>