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9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6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g-BG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Thinking</a:t>
            </a:r>
            <a:r>
              <a:rPr lang="bg-BG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bg-BG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Globally</a:t>
            </a:r>
            <a:r>
              <a:rPr lang="bg-BG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, </a:t>
            </a:r>
            <a:r>
              <a:rPr lang="bg-BG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Learning</a:t>
            </a:r>
            <a:r>
              <a:rPr lang="bg-BG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bg-BG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Together</a:t>
            </a:r>
            <a:endParaRPr lang="bg-B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730828" y="4777379"/>
            <a:ext cx="10042071" cy="1126283"/>
          </a:xfrm>
        </p:spPr>
        <p:txBody>
          <a:bodyPr>
            <a:normAutofit/>
          </a:bodyPr>
          <a:lstStyle/>
          <a:p>
            <a:r>
              <a:rPr lang="bg-BG" sz="3600" b="1" dirty="0">
                <a:solidFill>
                  <a:schemeClr val="accent1"/>
                </a:solidFill>
                <a:latin typeface="Century Schoolbook" panose="02040604050505020304" pitchFamily="18" charset="0"/>
              </a:rPr>
              <a:t>Договор № 2015-1-UK01-KA219-013706_4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3275" y="462775"/>
            <a:ext cx="3571875" cy="1099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53415" y="378645"/>
            <a:ext cx="3459791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57058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92924" y="336884"/>
            <a:ext cx="8911687" cy="637674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bg-BG" b="1" dirty="0" smtClean="0">
                <a:solidFill>
                  <a:schemeClr val="accent4"/>
                </a:solidFill>
                <a:latin typeface="Book Antiqua" pitchFamily="18" charset="0"/>
              </a:rPr>
              <a:t>Информация за партньорите</a:t>
            </a:r>
            <a:endParaRPr lang="bg-BG" dirty="0">
              <a:latin typeface="Book Antiqua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2601244" y="1070810"/>
            <a:ext cx="4313864" cy="5161547"/>
          </a:xfrm>
          <a:blipFill>
            <a:blip r:embed="rId2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bg-BG" sz="1700" dirty="0" err="1" smtClean="0">
                <a:solidFill>
                  <a:schemeClr val="accent1"/>
                </a:solidFill>
                <a:latin typeface="Book Antiqua" pitchFamily="18" charset="0"/>
              </a:rPr>
              <a:t>Specjalny</a:t>
            </a:r>
            <a:r>
              <a:rPr lang="bg-BG" sz="1700" dirty="0" smtClean="0">
                <a:solidFill>
                  <a:schemeClr val="accent1"/>
                </a:solidFill>
                <a:latin typeface="Book Antiqua" pitchFamily="18" charset="0"/>
              </a:rPr>
              <a:t> </a:t>
            </a:r>
            <a:r>
              <a:rPr lang="bg-BG" sz="1700" dirty="0" err="1" smtClean="0">
                <a:solidFill>
                  <a:schemeClr val="accent1"/>
                </a:solidFill>
                <a:latin typeface="Book Antiqua" pitchFamily="18" charset="0"/>
              </a:rPr>
              <a:t>Ośrodek</a:t>
            </a:r>
            <a:r>
              <a:rPr lang="bg-BG" sz="1700" dirty="0" smtClean="0">
                <a:solidFill>
                  <a:schemeClr val="accent1"/>
                </a:solidFill>
                <a:latin typeface="Book Antiqua" pitchFamily="18" charset="0"/>
              </a:rPr>
              <a:t> </a:t>
            </a:r>
            <a:r>
              <a:rPr lang="bg-BG" sz="1700" dirty="0" err="1" smtClean="0">
                <a:solidFill>
                  <a:schemeClr val="accent1"/>
                </a:solidFill>
                <a:latin typeface="Book Antiqua" pitchFamily="18" charset="0"/>
              </a:rPr>
              <a:t>SZKOLNO-Wychowawczy</a:t>
            </a:r>
            <a:r>
              <a:rPr lang="bg-BG" sz="1700" dirty="0" smtClean="0">
                <a:solidFill>
                  <a:schemeClr val="accent1"/>
                </a:solidFill>
                <a:latin typeface="Book Antiqua" pitchFamily="18" charset="0"/>
              </a:rPr>
              <a:t> w </a:t>
            </a:r>
            <a:r>
              <a:rPr lang="bg-BG" sz="1700" dirty="0" err="1" smtClean="0">
                <a:solidFill>
                  <a:schemeClr val="accent1"/>
                </a:solidFill>
                <a:latin typeface="Book Antiqua" pitchFamily="18" charset="0"/>
              </a:rPr>
              <a:t>Leżajsku</a:t>
            </a:r>
            <a:r>
              <a:rPr lang="bg-BG" sz="1700" dirty="0" smtClean="0">
                <a:solidFill>
                  <a:schemeClr val="accent1"/>
                </a:solidFill>
                <a:latin typeface="Book Antiqua" pitchFamily="18" charset="0"/>
              </a:rPr>
              <a:t> е училище, което осигурява образование на 141 ученици на възраст от 3 до 20, които имат специални образователни потребности и се нуждаят от специфична подкрепа  от различен вид  в зависимост от техните трудности при ученето.</a:t>
            </a:r>
          </a:p>
          <a:p>
            <a:r>
              <a:rPr lang="bg-BG" sz="1700" dirty="0" smtClean="0">
                <a:solidFill>
                  <a:schemeClr val="accent1"/>
                </a:solidFill>
                <a:latin typeface="Book Antiqua" pitchFamily="18" charset="0"/>
              </a:rPr>
              <a:t>Маломерни паралелки, </a:t>
            </a:r>
          </a:p>
          <a:p>
            <a:r>
              <a:rPr lang="bg-BG" sz="1700" dirty="0" smtClean="0">
                <a:solidFill>
                  <a:schemeClr val="accent1"/>
                </a:solidFill>
                <a:latin typeface="Book Antiqua" pitchFamily="18" charset="0"/>
              </a:rPr>
              <a:t>51компетентни учители : психолози, педагог, логопеди, физиотерапевти, асистенти  подкрепящи  ученето.</a:t>
            </a:r>
          </a:p>
          <a:p>
            <a:r>
              <a:rPr lang="bg-BG" sz="1700" dirty="0" smtClean="0">
                <a:solidFill>
                  <a:schemeClr val="accent1"/>
                </a:solidFill>
                <a:latin typeface="Book Antiqua" pitchFamily="18" charset="0"/>
              </a:rPr>
              <a:t>добре оборудвани стаи с интерактивни дъски,  висока гама от специални терапии и методи</a:t>
            </a:r>
          </a:p>
          <a:p>
            <a:endParaRPr lang="bg-BG" sz="1600" dirty="0">
              <a:solidFill>
                <a:schemeClr val="accent1"/>
              </a:solidFill>
              <a:latin typeface="Book Antiqua" pitchFamily="18" charset="0"/>
            </a:endParaRP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7419347" y="1624264"/>
            <a:ext cx="4313864" cy="4833033"/>
          </a:xfrm>
          <a:blipFill>
            <a:blip r:embed="rId2"/>
            <a:tile tx="0" ty="0" sx="100000" sy="100000" flip="none" algn="tl"/>
          </a:blip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bg-BG" dirty="0" smtClean="0">
              <a:solidFill>
                <a:schemeClr val="accent1"/>
              </a:solidFill>
              <a:latin typeface="Book Antiqua" pitchFamily="18" charset="0"/>
            </a:endParaRPr>
          </a:p>
          <a:p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физиотерапия,</a:t>
            </a:r>
          </a:p>
          <a:p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Логопед,</a:t>
            </a:r>
          </a:p>
          <a:p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 ЕЕГ </a:t>
            </a:r>
            <a:r>
              <a:rPr lang="bg-BG" dirty="0" err="1" smtClean="0">
                <a:solidFill>
                  <a:schemeClr val="accent1"/>
                </a:solidFill>
                <a:latin typeface="Book Antiqua" pitchFamily="18" charset="0"/>
              </a:rPr>
              <a:t>Biofeedback</a:t>
            </a:r>
            <a:endParaRPr lang="bg-BG" dirty="0" smtClean="0">
              <a:solidFill>
                <a:schemeClr val="accent1"/>
              </a:solidFill>
              <a:latin typeface="Book Antiqua" pitchFamily="18" charset="0"/>
            </a:endParaRPr>
          </a:p>
          <a:p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Сензорна стая  - контролирана </a:t>
            </a:r>
            <a:r>
              <a:rPr lang="bg-BG" dirty="0" err="1" smtClean="0">
                <a:solidFill>
                  <a:schemeClr val="accent1"/>
                </a:solidFill>
                <a:latin typeface="Book Antiqua" pitchFamily="18" charset="0"/>
              </a:rPr>
              <a:t>мултисензорна</a:t>
            </a:r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 стимулация</a:t>
            </a:r>
          </a:p>
          <a:p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 Коне и куче терапии за нашите деца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2589212" y="1263316"/>
            <a:ext cx="4313864" cy="4647906"/>
          </a:xfr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g-BG" b="1" dirty="0" smtClean="0">
                <a:solidFill>
                  <a:schemeClr val="accent1"/>
                </a:solidFill>
              </a:rPr>
              <a:t>SBSO De </a:t>
            </a:r>
            <a:r>
              <a:rPr lang="bg-BG" b="1" dirty="0" err="1" smtClean="0">
                <a:solidFill>
                  <a:schemeClr val="accent1"/>
                </a:solidFill>
              </a:rPr>
              <a:t>Mast</a:t>
            </a:r>
            <a:r>
              <a:rPr lang="bg-BG" b="1" dirty="0" smtClean="0">
                <a:solidFill>
                  <a:schemeClr val="accent1"/>
                </a:solidFill>
              </a:rPr>
              <a:t> Белгия :</a:t>
            </a:r>
          </a:p>
          <a:p>
            <a:r>
              <a:rPr lang="bg-BG" b="1" dirty="0" err="1" smtClean="0">
                <a:solidFill>
                  <a:schemeClr val="accent1"/>
                </a:solidFill>
              </a:rPr>
              <a:t>Аутизъм</a:t>
            </a:r>
            <a:r>
              <a:rPr lang="bg-BG" b="1" dirty="0" smtClean="0">
                <a:solidFill>
                  <a:schemeClr val="accent1"/>
                </a:solidFill>
              </a:rPr>
              <a:t> и комбинирани трудности в ученето. </a:t>
            </a:r>
          </a:p>
          <a:p>
            <a:r>
              <a:rPr lang="bg-BG" dirty="0" smtClean="0"/>
              <a:t> </a:t>
            </a:r>
            <a:r>
              <a:rPr lang="bg-BG" sz="1600" b="1" dirty="0" smtClean="0">
                <a:solidFill>
                  <a:schemeClr val="accent1"/>
                </a:solidFill>
                <a:latin typeface="Book Antiqua" pitchFamily="18" charset="0"/>
              </a:rPr>
              <a:t>OV 1</a:t>
            </a:r>
            <a:r>
              <a:rPr lang="bg-BG" sz="1600" dirty="0" smtClean="0">
                <a:solidFill>
                  <a:schemeClr val="accent1"/>
                </a:solidFill>
                <a:latin typeface="Book Antiqua" pitchFamily="18" charset="0"/>
              </a:rPr>
              <a:t> - Ученици с </a:t>
            </a:r>
            <a:r>
              <a:rPr lang="bg-BG" sz="1600" dirty="0" err="1" smtClean="0">
                <a:solidFill>
                  <a:schemeClr val="accent1"/>
                </a:solidFill>
                <a:latin typeface="Book Antiqua" pitchFamily="18" charset="0"/>
              </a:rPr>
              <a:t>аутизъм</a:t>
            </a:r>
            <a:r>
              <a:rPr lang="bg-BG" sz="1600" dirty="0" smtClean="0">
                <a:solidFill>
                  <a:schemeClr val="accent1"/>
                </a:solidFill>
                <a:latin typeface="Book Antiqua" pitchFamily="18" charset="0"/>
              </a:rPr>
              <a:t> или с физически увреждания, но с нормален интелект. </a:t>
            </a:r>
          </a:p>
          <a:p>
            <a:pPr lvl="1">
              <a:buNone/>
            </a:pPr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Ние предлагаме обучение: </a:t>
            </a:r>
          </a:p>
          <a:p>
            <a:pPr lvl="1">
              <a:buFont typeface="Wingdings" pitchFamily="2" charset="2"/>
              <a:buChar char="ü"/>
            </a:pPr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съсредоточено върху областта на жилищното настаняване,</a:t>
            </a:r>
          </a:p>
          <a:p>
            <a:pPr lvl="1">
              <a:buFont typeface="Wingdings" pitchFamily="2" charset="2"/>
              <a:buChar char="ü"/>
            </a:pPr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намиране на работа и стажуване</a:t>
            </a:r>
          </a:p>
          <a:p>
            <a:pPr lvl="1">
              <a:buFont typeface="Wingdings" pitchFamily="2" charset="2"/>
              <a:buChar char="ü"/>
            </a:pPr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 пълноценно  свободно време </a:t>
            </a:r>
          </a:p>
          <a:p>
            <a:pPr lvl="1">
              <a:buFont typeface="Wingdings" pitchFamily="2" charset="2"/>
              <a:buChar char="ü"/>
            </a:pPr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Различни графици съобразени с предпочитанията на учениците</a:t>
            </a:r>
          </a:p>
          <a:p>
            <a:pPr lvl="1">
              <a:buFont typeface="Wingdings" pitchFamily="2" charset="2"/>
              <a:buChar char="ü"/>
            </a:pPr>
            <a:endParaRPr lang="bg-BG" dirty="0">
              <a:solidFill>
                <a:schemeClr val="accent1"/>
              </a:solidFill>
              <a:latin typeface="Book Antiqua" pitchFamily="18" charset="0"/>
            </a:endParaRPr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482795"/>
          </a:xfr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bg-BG" b="1" dirty="0" smtClean="0">
                <a:solidFill>
                  <a:schemeClr val="accent4"/>
                </a:solidFill>
                <a:latin typeface="Book Antiqua" pitchFamily="18" charset="0"/>
              </a:rPr>
              <a:t>Информация за партньорите</a:t>
            </a:r>
            <a:endParaRPr lang="bg-BG" dirty="0">
              <a:latin typeface="Book Antiqua" pitchFamily="18" charset="0"/>
            </a:endParaRP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g-BG" sz="1600" b="1" dirty="0" smtClean="0">
                <a:solidFill>
                  <a:schemeClr val="accent1"/>
                </a:solidFill>
                <a:latin typeface="Book Antiqua" pitchFamily="18" charset="0"/>
              </a:rPr>
              <a:t>OV 4</a:t>
            </a:r>
            <a:r>
              <a:rPr lang="bg-BG" sz="1600" dirty="0" smtClean="0">
                <a:solidFill>
                  <a:schemeClr val="accent1"/>
                </a:solidFill>
                <a:latin typeface="Book Antiqua" pitchFamily="18" charset="0"/>
              </a:rPr>
              <a:t> – </a:t>
            </a:r>
          </a:p>
          <a:p>
            <a:pPr>
              <a:buFont typeface="Wingdings" pitchFamily="2" charset="2"/>
              <a:buChar char="ü"/>
            </a:pPr>
            <a:r>
              <a:rPr lang="bg-BG" sz="1600" dirty="0" smtClean="0">
                <a:solidFill>
                  <a:schemeClr val="accent1"/>
                </a:solidFill>
                <a:latin typeface="Book Antiqua" pitchFamily="18" charset="0"/>
              </a:rPr>
              <a:t>обучение в зависимост от изискванията за степен,  в общото образование. </a:t>
            </a:r>
          </a:p>
          <a:p>
            <a:pPr>
              <a:buFont typeface="Wingdings" pitchFamily="2" charset="2"/>
              <a:buChar char="ü"/>
            </a:pPr>
            <a:r>
              <a:rPr lang="bg-BG" sz="1600" dirty="0" smtClean="0">
                <a:solidFill>
                  <a:schemeClr val="accent1"/>
                </a:solidFill>
                <a:latin typeface="Book Antiqua" pitchFamily="18" charset="0"/>
              </a:rPr>
              <a:t>учениците имат достатъчни познания и следва да разполагат с необходимите академични умения за постигане на тази учебна програма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 idx="4294967295"/>
          </p:nvPr>
        </p:nvSpPr>
        <p:spPr>
          <a:xfrm>
            <a:off x="2160839" y="287005"/>
            <a:ext cx="8912225" cy="1281112"/>
          </a:xfr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g-BG" b="1" dirty="0" smtClean="0">
                <a:solidFill>
                  <a:schemeClr val="accent4"/>
                </a:solidFill>
                <a:latin typeface="Book Antiqua" pitchFamily="18" charset="0"/>
              </a:rPr>
              <a:t>Влияние на проекта</a:t>
            </a:r>
            <a:br>
              <a:rPr lang="bg-BG" b="1" dirty="0" smtClean="0">
                <a:solidFill>
                  <a:schemeClr val="accent4"/>
                </a:solidFill>
                <a:latin typeface="Book Antiqua" pitchFamily="18" charset="0"/>
              </a:rPr>
            </a:br>
            <a:r>
              <a:rPr lang="bg-BG" sz="2000" b="1" dirty="0" smtClean="0">
                <a:solidFill>
                  <a:schemeClr val="accent4"/>
                </a:solidFill>
                <a:latin typeface="Book Antiqua" pitchFamily="18" charset="0"/>
              </a:rPr>
              <a:t>Ние очакваме партньорството да има следното влияние</a:t>
            </a:r>
            <a:endParaRPr lang="bg-BG" sz="2000" b="1" dirty="0">
              <a:solidFill>
                <a:schemeClr val="accent4"/>
              </a:solidFill>
              <a:latin typeface="Book Antiqua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4294967295"/>
          </p:nvPr>
        </p:nvSpPr>
        <p:spPr>
          <a:xfrm>
            <a:off x="1672389" y="2013283"/>
            <a:ext cx="4737100" cy="3778250"/>
          </a:xfr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base">
              <a:buNone/>
            </a:pPr>
            <a:r>
              <a:rPr lang="ru-RU" dirty="0" smtClean="0">
                <a:solidFill>
                  <a:schemeClr val="accent1"/>
                </a:solidFill>
              </a:rPr>
              <a:t> </a:t>
            </a:r>
          </a:p>
          <a:p>
            <a:pPr algn="ctr" fontAlgn="base"/>
            <a:r>
              <a:rPr lang="ru-RU" dirty="0" smtClean="0">
                <a:solidFill>
                  <a:schemeClr val="accent1"/>
                </a:solidFill>
                <a:latin typeface="Book Antiqua" pitchFamily="18" charset="0"/>
              </a:rPr>
              <a:t>При развитието на иновативни педагогически практики и инструменти в сферата на училищното образование;</a:t>
            </a:r>
          </a:p>
          <a:p>
            <a:pPr algn="ctr" fontAlgn="base"/>
            <a:r>
              <a:rPr lang="ru-RU" dirty="0" smtClean="0">
                <a:solidFill>
                  <a:schemeClr val="accent1"/>
                </a:solidFill>
                <a:latin typeface="Book Antiqua" pitchFamily="18" charset="0"/>
              </a:rPr>
              <a:t>Върху, споделянето, трансфера и приложението на добри практики </a:t>
            </a:r>
          </a:p>
          <a:p>
            <a:pPr algn="ctr" fontAlgn="base"/>
            <a:r>
              <a:rPr lang="ru-RU" dirty="0" smtClean="0">
                <a:solidFill>
                  <a:schemeClr val="accent1"/>
                </a:solidFill>
                <a:latin typeface="Book Antiqua" pitchFamily="18" charset="0"/>
              </a:rPr>
              <a:t>Върху подкрепата на непрекъснато  внедряване на методи за обучение </a:t>
            </a:r>
            <a:r>
              <a:rPr lang="ru-RU" b="1" dirty="0" smtClean="0">
                <a:solidFill>
                  <a:schemeClr val="accent1"/>
                </a:solidFill>
                <a:latin typeface="Book Antiqua" pitchFamily="18" charset="0"/>
              </a:rPr>
              <a:t>на учители</a:t>
            </a:r>
            <a:r>
              <a:rPr lang="ru-RU" dirty="0" smtClean="0">
                <a:latin typeface="Book Antiqua" pitchFamily="18" charset="0"/>
              </a:rPr>
              <a:t>;</a:t>
            </a:r>
          </a:p>
          <a:p>
            <a:endParaRPr lang="bg-BG" dirty="0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4294967295"/>
          </p:nvPr>
        </p:nvSpPr>
        <p:spPr>
          <a:xfrm>
            <a:off x="7036552" y="2233947"/>
            <a:ext cx="4313237" cy="3778250"/>
          </a:xfr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fontAlgn="base"/>
            <a:r>
              <a:rPr lang="ru-RU" dirty="0" smtClean="0">
                <a:solidFill>
                  <a:schemeClr val="accent1"/>
                </a:solidFill>
                <a:latin typeface="Book Antiqua" pitchFamily="18" charset="0"/>
              </a:rPr>
              <a:t>За насърчаване на междукултурното разбирателство и изучаването на чужди езици;</a:t>
            </a:r>
          </a:p>
          <a:p>
            <a:pPr algn="ctr" fontAlgn="base"/>
            <a:r>
              <a:rPr lang="ru-RU" dirty="0" smtClean="0">
                <a:solidFill>
                  <a:schemeClr val="accent1"/>
                </a:solidFill>
                <a:latin typeface="Book Antiqua" pitchFamily="18" charset="0"/>
              </a:rPr>
              <a:t>Върху развитието на съвместни проучвания и изследвания в сферата на училищното образование;</a:t>
            </a:r>
          </a:p>
          <a:p>
            <a:pPr algn="ctr" fontAlgn="base"/>
            <a:r>
              <a:rPr lang="ru-RU" dirty="0" smtClean="0">
                <a:solidFill>
                  <a:schemeClr val="accent1"/>
                </a:solidFill>
                <a:latin typeface="Book Antiqua" pitchFamily="18" charset="0"/>
              </a:rPr>
              <a:t>Подпомагане на признаването и сертификацията на знания и компетентности на национално ниво. 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849108" cy="1000153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 smtClean="0">
                <a:solidFill>
                  <a:schemeClr val="accent4"/>
                </a:solidFill>
                <a:latin typeface="Book Antiqua" pitchFamily="18" charset="0"/>
              </a:rPr>
              <a:t>Дейности по изпълнението на проекта</a:t>
            </a:r>
            <a:endParaRPr lang="bg-BG" b="1" dirty="0">
              <a:solidFill>
                <a:schemeClr val="accent4"/>
              </a:solidFill>
              <a:latin typeface="Book Antiqua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2589212" y="1864895"/>
            <a:ext cx="4313864" cy="4046327"/>
          </a:xfrm>
        </p:spPr>
        <p:txBody>
          <a:bodyPr>
            <a:normAutofit lnSpcReduction="10000"/>
          </a:bodyPr>
          <a:lstStyle/>
          <a:p>
            <a:pPr algn="just"/>
            <a:r>
              <a:rPr lang="bg-BG" dirty="0" smtClean="0"/>
              <a:t>Обявяване на резултатите от НА и уведомяване на партньорите</a:t>
            </a:r>
          </a:p>
          <a:p>
            <a:pPr algn="just"/>
            <a:r>
              <a:rPr lang="bg-BG" dirty="0" smtClean="0"/>
              <a:t>Обучение и подписване на договора за финансиране</a:t>
            </a:r>
          </a:p>
          <a:p>
            <a:pPr algn="just"/>
            <a:r>
              <a:rPr lang="bg-BG" dirty="0" smtClean="0"/>
              <a:t>Участие в </a:t>
            </a:r>
            <a:r>
              <a:rPr lang="en-US" dirty="0" smtClean="0"/>
              <a:t>move week</a:t>
            </a:r>
            <a:r>
              <a:rPr lang="bg-BG" dirty="0" smtClean="0"/>
              <a:t> седмица на двигателната активност</a:t>
            </a:r>
          </a:p>
          <a:p>
            <a:pPr algn="just"/>
            <a:r>
              <a:rPr lang="bg-BG" dirty="0" smtClean="0"/>
              <a:t>Сформиране на екип от учители , които ще участват в дейностите</a:t>
            </a:r>
          </a:p>
          <a:p>
            <a:pPr algn="just"/>
            <a:r>
              <a:rPr lang="bg-BG" dirty="0" smtClean="0"/>
              <a:t>Определяне на учениците – участници</a:t>
            </a:r>
          </a:p>
          <a:p>
            <a:pPr algn="just"/>
            <a:r>
              <a:rPr lang="bg-BG" dirty="0" smtClean="0"/>
              <a:t>Провеждане на училищен конкурс за лого на проекта.</a:t>
            </a:r>
          </a:p>
          <a:p>
            <a:endParaRPr lang="bg-BG" dirty="0" smtClean="0"/>
          </a:p>
          <a:p>
            <a:endParaRPr lang="bg-BG" dirty="0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bg-BG" dirty="0" smtClean="0"/>
              <a:t>Представяне на проекта пред училищната колегия</a:t>
            </a:r>
          </a:p>
          <a:p>
            <a:pPr algn="just"/>
            <a:r>
              <a:rPr lang="bg-BG" dirty="0" smtClean="0"/>
              <a:t>Изработване на информационно табло и поставянето му на видно място</a:t>
            </a:r>
          </a:p>
          <a:p>
            <a:pPr algn="just"/>
            <a:r>
              <a:rPr lang="bg-BG" dirty="0" smtClean="0"/>
              <a:t>Изготвяне на презентация на училището, която ще бъде представена на трансмобилността в Касерес Испания </a:t>
            </a:r>
          </a:p>
          <a:p>
            <a:pPr algn="just"/>
            <a:r>
              <a:rPr lang="bg-BG" dirty="0" smtClean="0"/>
              <a:t>Подготовка за участието ни </a:t>
            </a:r>
            <a:r>
              <a:rPr lang="bg-BG" smtClean="0"/>
              <a:t>в Испания</a:t>
            </a:r>
          </a:p>
          <a:p>
            <a:pPr algn="just"/>
            <a:endParaRPr lang="bg-B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902367" y="300789"/>
            <a:ext cx="2935707" cy="890337"/>
          </a:xfrm>
        </p:spPr>
        <p:txBody>
          <a:bodyPr/>
          <a:lstStyle/>
          <a:p>
            <a:endParaRPr lang="bg-BG" dirty="0"/>
          </a:p>
        </p:txBody>
      </p:sp>
      <p:pic>
        <p:nvPicPr>
          <p:cNvPr id="5" name="Контейнер за картина 4" descr="den-na-deteto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5756" b="15756"/>
          <a:stretch>
            <a:fillRect/>
          </a:stretch>
        </p:blipFill>
        <p:spPr>
          <a:xfrm>
            <a:off x="1528011" y="1371600"/>
            <a:ext cx="9697452" cy="5197642"/>
          </a:xfrm>
          <a:ln>
            <a:solidFill>
              <a:schemeClr val="accent6"/>
            </a:solidFill>
          </a:ln>
        </p:spPr>
      </p:pic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157410" y="288759"/>
            <a:ext cx="3380874" cy="1034715"/>
          </a:xfrm>
        </p:spPr>
        <p:txBody>
          <a:bodyPr/>
          <a:lstStyle/>
          <a:p>
            <a:endParaRPr lang="bg-BG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863" y="282303"/>
            <a:ext cx="3272589" cy="944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21317" y="178447"/>
            <a:ext cx="3512208" cy="117425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21792" y="624110"/>
            <a:ext cx="11570208" cy="1280890"/>
          </a:xfrm>
        </p:spPr>
        <p:txBody>
          <a:bodyPr>
            <a:noAutofit/>
          </a:bodyPr>
          <a:lstStyle/>
          <a:p>
            <a:pPr algn="ctr"/>
            <a:r>
              <a:rPr lang="bg-BG" sz="54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     </a:t>
            </a:r>
            <a:r>
              <a:rPr lang="bg-BG" sz="44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„</a:t>
            </a:r>
            <a:r>
              <a:rPr lang="bg-BG" sz="4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Да мислим глобално, да учим заедно“  </a:t>
            </a:r>
            <a:endParaRPr lang="bg-BG" sz="44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bg-BG" sz="2400" b="1" dirty="0" smtClean="0">
              <a:solidFill>
                <a:schemeClr val="accent1"/>
              </a:solidFill>
              <a:latin typeface="Book Antiqua" panose="02040602050305030304" pitchFamily="18" charset="0"/>
            </a:endParaRPr>
          </a:p>
          <a:p>
            <a:r>
              <a:rPr lang="bg-BG" sz="2400" b="1" dirty="0" smtClean="0">
                <a:solidFill>
                  <a:schemeClr val="accent1"/>
                </a:solidFill>
                <a:latin typeface="Book Antiqua" panose="02040602050305030304" pitchFamily="18" charset="0"/>
              </a:rPr>
              <a:t>Ключова дейност 2 </a:t>
            </a:r>
            <a:r>
              <a:rPr lang="bg-BG" sz="2400" b="1" dirty="0">
                <a:solidFill>
                  <a:schemeClr val="accent1"/>
                </a:solidFill>
                <a:latin typeface="Book Antiqua" panose="02040602050305030304" pitchFamily="18" charset="0"/>
              </a:rPr>
              <a:t>„Стратегически партньорства“, сектор „Училищно образование“ </a:t>
            </a:r>
            <a:endParaRPr lang="bg-BG" sz="2400" b="1" dirty="0" smtClean="0">
              <a:solidFill>
                <a:schemeClr val="accent1"/>
              </a:solidFill>
              <a:latin typeface="Book Antiqua" panose="02040602050305030304" pitchFamily="18" charset="0"/>
            </a:endParaRPr>
          </a:p>
          <a:p>
            <a:endParaRPr lang="bg-BG" sz="2400" b="1" dirty="0" smtClean="0">
              <a:solidFill>
                <a:schemeClr val="accent1"/>
              </a:solidFill>
              <a:latin typeface="Book Antiqua" panose="02040602050305030304" pitchFamily="18" charset="0"/>
            </a:endParaRPr>
          </a:p>
          <a:p>
            <a:r>
              <a:rPr lang="bg-BG" sz="2400" b="1" dirty="0" smtClean="0">
                <a:solidFill>
                  <a:schemeClr val="accent1"/>
                </a:solidFill>
                <a:latin typeface="Book Antiqua" panose="02040602050305030304" pitchFamily="18" charset="0"/>
              </a:rPr>
              <a:t>PIC</a:t>
            </a:r>
            <a:r>
              <a:rPr lang="bg-BG" sz="2400" b="1" dirty="0">
                <a:solidFill>
                  <a:schemeClr val="accent1"/>
                </a:solidFill>
                <a:latin typeface="Book Antiqua" panose="02040602050305030304" pitchFamily="18" charset="0"/>
              </a:rPr>
              <a:t>: </a:t>
            </a:r>
            <a:r>
              <a:rPr lang="bg-BG" sz="2400" b="1" dirty="0" smtClean="0">
                <a:solidFill>
                  <a:schemeClr val="accent1"/>
                </a:solidFill>
                <a:latin typeface="Book Antiqua" panose="02040602050305030304" pitchFamily="18" charset="0"/>
              </a:rPr>
              <a:t>939871025</a:t>
            </a:r>
          </a:p>
          <a:p>
            <a:endParaRPr lang="bg-BG" sz="2400" b="1" dirty="0">
              <a:solidFill>
                <a:schemeClr val="accent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6727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4400" b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Програма</a:t>
            </a:r>
            <a:endParaRPr lang="bg-BG" sz="4400" b="1" dirty="0">
              <a:solidFill>
                <a:schemeClr val="accent5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3200" dirty="0" smtClean="0">
                <a:solidFill>
                  <a:schemeClr val="accent1"/>
                </a:solidFill>
                <a:latin typeface="Book Antiqua" pitchFamily="18" charset="0"/>
              </a:rPr>
              <a:t>Седем европейски страни – Англия - координатори, Белгия, Испания, Полша, Румъния, Турция и България</a:t>
            </a:r>
          </a:p>
          <a:p>
            <a:pPr>
              <a:buNone/>
            </a:pPr>
            <a:endParaRPr lang="bg-BG" sz="3200" dirty="0" smtClean="0">
              <a:solidFill>
                <a:schemeClr val="accent1"/>
              </a:solidFill>
              <a:latin typeface="Book Antiqua" pitchFamily="18" charset="0"/>
            </a:endParaRPr>
          </a:p>
          <a:p>
            <a:r>
              <a:rPr lang="ru-RU" sz="3200" dirty="0" smtClean="0">
                <a:solidFill>
                  <a:schemeClr val="accent1"/>
                </a:solidFill>
                <a:latin typeface="Book Antiqua" pitchFamily="18" charset="0"/>
              </a:rPr>
              <a:t>ПРОЕКТЪТ следва да се осъществи в рамките на периода 01.09.2015 - 31.07.2018г., </a:t>
            </a:r>
            <a:r>
              <a:rPr lang="bg-BG" sz="3200" dirty="0" smtClean="0">
                <a:solidFill>
                  <a:schemeClr val="accent1"/>
                </a:solidFill>
                <a:latin typeface="Book Antiqua" pitchFamily="18" charset="0"/>
              </a:rPr>
              <a:t>включително </a:t>
            </a:r>
          </a:p>
          <a:p>
            <a:endParaRPr lang="bg-BG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15932"/>
          </a:xfrm>
        </p:spPr>
        <p:txBody>
          <a:bodyPr>
            <a:normAutofit/>
          </a:bodyPr>
          <a:lstStyle/>
          <a:p>
            <a:pPr algn="ctr"/>
            <a:r>
              <a:rPr lang="bg-BG" sz="4400" b="1" dirty="0" smtClean="0">
                <a:solidFill>
                  <a:schemeClr val="accent4"/>
                </a:solidFill>
                <a:latin typeface="Book Antiqua" pitchFamily="18" charset="0"/>
              </a:rPr>
              <a:t>Цели:</a:t>
            </a:r>
            <a:endParaRPr lang="bg-BG" sz="4400" b="1" dirty="0">
              <a:solidFill>
                <a:schemeClr val="accent4"/>
              </a:solidFill>
              <a:latin typeface="Book Antiqua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589212" y="1612231"/>
            <a:ext cx="8915400" cy="4487779"/>
          </a:xfrm>
        </p:spPr>
        <p:txBody>
          <a:bodyPr>
            <a:normAutofit lnSpcReduction="10000"/>
          </a:bodyPr>
          <a:lstStyle/>
          <a:p>
            <a:pPr algn="just"/>
            <a:r>
              <a:rPr lang="bg-BG" sz="1600" dirty="0" smtClean="0">
                <a:solidFill>
                  <a:schemeClr val="accent1"/>
                </a:solidFill>
                <a:latin typeface="Book Antiqua" pitchFamily="18" charset="0"/>
              </a:rPr>
              <a:t>Всички ученици със специални образователни потребности и в неравностойно положение да подобрят своите възможности за учене  чрез персонализиране на учебната програма.</a:t>
            </a:r>
          </a:p>
          <a:p>
            <a:pPr algn="just"/>
            <a:r>
              <a:rPr lang="bg-BG" sz="1600" dirty="0" smtClean="0">
                <a:solidFill>
                  <a:schemeClr val="accent1"/>
                </a:solidFill>
                <a:latin typeface="Book Antiqua" pitchFamily="18" charset="0"/>
              </a:rPr>
              <a:t>Учениците да придобият опит в изграждането на умения за учене през целия живот, работа в екип и решаване на проблеми.</a:t>
            </a:r>
          </a:p>
          <a:p>
            <a:pPr algn="just"/>
            <a:r>
              <a:rPr lang="bg-BG" sz="1600" dirty="0" smtClean="0">
                <a:solidFill>
                  <a:schemeClr val="accent1"/>
                </a:solidFill>
                <a:latin typeface="Book Antiqua" pitchFamily="18" charset="0"/>
              </a:rPr>
              <a:t>Да се помогне на учениците със СОП да се борят срещу страховете си в благоприятна за тях среда.</a:t>
            </a:r>
          </a:p>
          <a:p>
            <a:pPr algn="just"/>
            <a:r>
              <a:rPr lang="bg-BG" sz="1600" dirty="0" smtClean="0">
                <a:solidFill>
                  <a:schemeClr val="accent1"/>
                </a:solidFill>
                <a:latin typeface="Book Antiqua" pitchFamily="18" charset="0"/>
              </a:rPr>
              <a:t>Да се даде възможност учителите и учениците да разширят своите хоризонти - за европейското гражданство като цяло.</a:t>
            </a:r>
          </a:p>
          <a:p>
            <a:pPr algn="just"/>
            <a:r>
              <a:rPr lang="bg-BG" sz="1600" dirty="0" smtClean="0">
                <a:solidFill>
                  <a:schemeClr val="accent1"/>
                </a:solidFill>
                <a:latin typeface="Book Antiqua" pitchFamily="18" charset="0"/>
              </a:rPr>
              <a:t>Учителите да бъдат обучени в нови персонализирани методи на обучение и ще имат възможност да ги прилагат при децата във всички училища партньори</a:t>
            </a:r>
          </a:p>
          <a:p>
            <a:r>
              <a:rPr lang="bg-BG" sz="1600" dirty="0" smtClean="0">
                <a:solidFill>
                  <a:schemeClr val="accent1"/>
                </a:solidFill>
                <a:latin typeface="Book Antiqua" pitchFamily="18" charset="0"/>
              </a:rPr>
              <a:t>Да мотивира учителите да търсят нови идеи не само в собствената си страна, но и в чужбина и да ги прилагат в работата си.</a:t>
            </a:r>
          </a:p>
          <a:p>
            <a:r>
              <a:rPr lang="bg-BG" sz="1600" dirty="0" smtClean="0">
                <a:solidFill>
                  <a:schemeClr val="accent1"/>
                </a:solidFill>
                <a:latin typeface="Book Antiqua" pitchFamily="18" charset="0"/>
              </a:rPr>
              <a:t>Учителите да сподели, обменят и разпространят опит, знания,  добри практики, собствени изследвания и иновативност чрез платформа </a:t>
            </a:r>
            <a:r>
              <a:rPr lang="bg-BG" sz="1600" dirty="0" err="1" smtClean="0">
                <a:solidFill>
                  <a:schemeClr val="accent1"/>
                </a:solidFill>
                <a:latin typeface="Book Antiqua" pitchFamily="18" charset="0"/>
              </a:rPr>
              <a:t>Валор</a:t>
            </a:r>
            <a:r>
              <a:rPr lang="bg-BG" sz="1600" dirty="0" smtClean="0">
                <a:solidFill>
                  <a:schemeClr val="accent1"/>
                </a:solidFill>
                <a:latin typeface="Book Antiqua" pitchFamily="18" charset="0"/>
              </a:rPr>
              <a:t>, </a:t>
            </a:r>
            <a:r>
              <a:rPr lang="bg-BG" sz="1600" dirty="0" err="1" smtClean="0">
                <a:solidFill>
                  <a:schemeClr val="accent1"/>
                </a:solidFill>
                <a:latin typeface="Book Antiqua" pitchFamily="18" charset="0"/>
              </a:rPr>
              <a:t>TwinSpace</a:t>
            </a:r>
            <a:r>
              <a:rPr lang="bg-BG" sz="1600" dirty="0" smtClean="0">
                <a:solidFill>
                  <a:schemeClr val="accent1"/>
                </a:solidFill>
                <a:latin typeface="Book Antiqua" pitchFamily="18" charset="0"/>
              </a:rPr>
              <a:t>  и сайта на училището.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4400" b="1" dirty="0" smtClean="0">
                <a:solidFill>
                  <a:schemeClr val="accent4"/>
                </a:solidFill>
                <a:latin typeface="Book Antiqua" pitchFamily="18" charset="0"/>
              </a:rPr>
              <a:t>Участници</a:t>
            </a:r>
            <a:endParaRPr lang="bg-BG" sz="4400" b="1" dirty="0">
              <a:solidFill>
                <a:schemeClr val="accent4"/>
              </a:solidFill>
              <a:latin typeface="Book Antiqua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804737" y="2133600"/>
            <a:ext cx="5098339" cy="377762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bg-BG" dirty="0" err="1" smtClean="0">
                <a:solidFill>
                  <a:schemeClr val="accent1"/>
                </a:solidFill>
                <a:latin typeface="Book Antiqua" pitchFamily="18" charset="0"/>
              </a:rPr>
              <a:t>United</a:t>
            </a:r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 </a:t>
            </a:r>
            <a:r>
              <a:rPr lang="bg-BG" dirty="0" err="1" smtClean="0">
                <a:solidFill>
                  <a:schemeClr val="accent1"/>
                </a:solidFill>
                <a:latin typeface="Book Antiqua" pitchFamily="18" charset="0"/>
              </a:rPr>
              <a:t>Kingdom</a:t>
            </a:r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 - </a:t>
            </a:r>
            <a:r>
              <a:rPr lang="bg-BG" dirty="0" err="1" smtClean="0">
                <a:solidFill>
                  <a:schemeClr val="accent1"/>
                </a:solidFill>
                <a:latin typeface="Book Antiqua" pitchFamily="18" charset="0"/>
              </a:rPr>
              <a:t>Welwyn</a:t>
            </a:r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 </a:t>
            </a:r>
            <a:r>
              <a:rPr lang="bg-BG" dirty="0" err="1" smtClean="0">
                <a:solidFill>
                  <a:schemeClr val="accent1"/>
                </a:solidFill>
                <a:latin typeface="Book Antiqua" pitchFamily="18" charset="0"/>
              </a:rPr>
              <a:t>Garden</a:t>
            </a:r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 </a:t>
            </a:r>
            <a:r>
              <a:rPr lang="bg-BG" dirty="0" err="1" smtClean="0">
                <a:solidFill>
                  <a:schemeClr val="accent1"/>
                </a:solidFill>
                <a:latin typeface="Book Antiqua" pitchFamily="18" charset="0"/>
              </a:rPr>
              <a:t>City</a:t>
            </a:r>
            <a:endParaRPr lang="bg-BG" dirty="0" smtClean="0">
              <a:solidFill>
                <a:schemeClr val="accent1"/>
              </a:solidFill>
              <a:latin typeface="Book Antiqua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 </a:t>
            </a:r>
            <a:r>
              <a:rPr lang="bg-BG" dirty="0" err="1" smtClean="0">
                <a:solidFill>
                  <a:schemeClr val="accent1"/>
                </a:solidFill>
                <a:latin typeface="Book Antiqua" pitchFamily="18" charset="0"/>
              </a:rPr>
              <a:t>Spain</a:t>
            </a:r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 -  </a:t>
            </a:r>
            <a:r>
              <a:rPr lang="bg-BG" dirty="0" err="1" smtClean="0">
                <a:solidFill>
                  <a:schemeClr val="accent1"/>
                </a:solidFill>
                <a:latin typeface="Book Antiqua" pitchFamily="18" charset="0"/>
              </a:rPr>
              <a:t>Cáceres</a:t>
            </a:r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bg-BG" dirty="0" err="1" smtClean="0">
                <a:solidFill>
                  <a:schemeClr val="accent1"/>
                </a:solidFill>
                <a:latin typeface="Book Antiqua" pitchFamily="18" charset="0"/>
              </a:rPr>
              <a:t>Romania</a:t>
            </a:r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 </a:t>
            </a:r>
            <a:r>
              <a:rPr lang="bg-BG" dirty="0" err="1" smtClean="0">
                <a:solidFill>
                  <a:schemeClr val="accent1"/>
                </a:solidFill>
                <a:latin typeface="Book Antiqua" pitchFamily="18" charset="0"/>
              </a:rPr>
              <a:t>Oradea</a:t>
            </a:r>
            <a:r>
              <a:rPr lang="bg-BG" b="1" dirty="0" smtClean="0">
                <a:solidFill>
                  <a:schemeClr val="accent1"/>
                </a:solidFill>
                <a:latin typeface="Book Antiqua" pitchFamily="18" charset="0"/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bg-BG" dirty="0" err="1" smtClean="0">
                <a:solidFill>
                  <a:schemeClr val="accent1"/>
                </a:solidFill>
                <a:latin typeface="Book Antiqua" pitchFamily="18" charset="0"/>
              </a:rPr>
              <a:t>Turkey</a:t>
            </a:r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  </a:t>
            </a:r>
            <a:r>
              <a:rPr lang="bg-BG" dirty="0" err="1" smtClean="0">
                <a:solidFill>
                  <a:schemeClr val="accent1"/>
                </a:solidFill>
                <a:latin typeface="Book Antiqua" pitchFamily="18" charset="0"/>
              </a:rPr>
              <a:t>Golcuk</a:t>
            </a:r>
            <a:r>
              <a:rPr lang="bg-BG" dirty="0" smtClean="0">
                <a:latin typeface="Book Antiqua" pitchFamily="18" charset="0"/>
              </a:rPr>
              <a:t> </a:t>
            </a:r>
          </a:p>
          <a:p>
            <a:pPr lvl="0">
              <a:buFont typeface="Wingdings" pitchFamily="2" charset="2"/>
              <a:buChar char="q"/>
            </a:pPr>
            <a:r>
              <a:rPr lang="bg-BG" dirty="0" err="1" smtClean="0">
                <a:solidFill>
                  <a:schemeClr val="accent1"/>
                </a:solidFill>
                <a:latin typeface="Book Antiqua" pitchFamily="18" charset="0"/>
              </a:rPr>
              <a:t>Bulgaria</a:t>
            </a:r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  Dobrich </a:t>
            </a:r>
          </a:p>
          <a:p>
            <a:pPr>
              <a:buFont typeface="Wingdings" pitchFamily="2" charset="2"/>
              <a:buChar char="q"/>
            </a:pPr>
            <a:r>
              <a:rPr lang="bg-BG" dirty="0" err="1" smtClean="0">
                <a:solidFill>
                  <a:schemeClr val="accent1"/>
                </a:solidFill>
                <a:latin typeface="Book Antiqua" pitchFamily="18" charset="0"/>
              </a:rPr>
              <a:t>Poland</a:t>
            </a:r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  </a:t>
            </a:r>
            <a:r>
              <a:rPr lang="bg-BG" dirty="0" err="1" smtClean="0">
                <a:solidFill>
                  <a:schemeClr val="accent1"/>
                </a:solidFill>
                <a:latin typeface="Book Antiqua" pitchFamily="18" charset="0"/>
              </a:rPr>
              <a:t>Lezajsk</a:t>
            </a:r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bg-BG" dirty="0" err="1" smtClean="0">
                <a:solidFill>
                  <a:schemeClr val="accent1"/>
                </a:solidFill>
                <a:latin typeface="Book Antiqua" pitchFamily="18" charset="0"/>
              </a:rPr>
              <a:t>Belgium</a:t>
            </a:r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  </a:t>
            </a:r>
            <a:r>
              <a:rPr lang="bg-BG" dirty="0" err="1" smtClean="0">
                <a:solidFill>
                  <a:schemeClr val="accent1"/>
                </a:solidFill>
                <a:latin typeface="Book Antiqua" pitchFamily="18" charset="0"/>
              </a:rPr>
              <a:t>Merksplas</a:t>
            </a:r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 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6677526" y="2126222"/>
            <a:ext cx="5293895" cy="3777622"/>
          </a:xfrm>
        </p:spPr>
        <p:txBody>
          <a:bodyPr/>
          <a:lstStyle/>
          <a:p>
            <a:pPr>
              <a:buFont typeface="Book Antiqua" pitchFamily="18" charset="0"/>
              <a:buChar char="─"/>
            </a:pPr>
            <a:r>
              <a:rPr lang="bg-BG" dirty="0" err="1" smtClean="0">
                <a:solidFill>
                  <a:schemeClr val="accent1"/>
                </a:solidFill>
                <a:latin typeface="Book Antiqua" pitchFamily="18" charset="0"/>
              </a:rPr>
              <a:t>Lakeside</a:t>
            </a:r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 </a:t>
            </a:r>
            <a:r>
              <a:rPr lang="bg-BG" dirty="0" err="1" smtClean="0">
                <a:solidFill>
                  <a:schemeClr val="accent1"/>
                </a:solidFill>
                <a:latin typeface="Book Antiqua" pitchFamily="18" charset="0"/>
              </a:rPr>
              <a:t>School</a:t>
            </a:r>
            <a:endParaRPr lang="bg-BG" dirty="0" smtClean="0">
              <a:solidFill>
                <a:schemeClr val="accent1"/>
              </a:solidFill>
              <a:latin typeface="Book Antiqua" pitchFamily="18" charset="0"/>
            </a:endParaRPr>
          </a:p>
          <a:p>
            <a:pPr>
              <a:buFont typeface="Book Antiqua" pitchFamily="18" charset="0"/>
              <a:buChar char="─"/>
            </a:pPr>
            <a:r>
              <a:rPr lang="bg-BG" dirty="0" err="1" smtClean="0">
                <a:solidFill>
                  <a:schemeClr val="accent1"/>
                </a:solidFill>
                <a:latin typeface="Book Antiqua" pitchFamily="18" charset="0"/>
              </a:rPr>
              <a:t>Centro</a:t>
            </a:r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 </a:t>
            </a:r>
            <a:r>
              <a:rPr lang="bg-BG" dirty="0" err="1" smtClean="0">
                <a:solidFill>
                  <a:schemeClr val="accent1"/>
                </a:solidFill>
                <a:latin typeface="Book Antiqua" pitchFamily="18" charset="0"/>
              </a:rPr>
              <a:t>de</a:t>
            </a:r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 </a:t>
            </a:r>
            <a:r>
              <a:rPr lang="bg-BG" dirty="0" err="1" smtClean="0">
                <a:solidFill>
                  <a:schemeClr val="accent1"/>
                </a:solidFill>
                <a:latin typeface="Book Antiqua" pitchFamily="18" charset="0"/>
              </a:rPr>
              <a:t>Educación</a:t>
            </a:r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 </a:t>
            </a:r>
            <a:r>
              <a:rPr lang="bg-BG" dirty="0" err="1" smtClean="0">
                <a:solidFill>
                  <a:schemeClr val="accent1"/>
                </a:solidFill>
                <a:latin typeface="Book Antiqua" pitchFamily="18" charset="0"/>
              </a:rPr>
              <a:t>Especial</a:t>
            </a:r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 PROA</a:t>
            </a:r>
          </a:p>
          <a:p>
            <a:pPr>
              <a:buFont typeface="Book Antiqua" pitchFamily="18" charset="0"/>
              <a:buChar char="─"/>
            </a:pPr>
            <a:r>
              <a:rPr lang="bg-BG" dirty="0" err="1" smtClean="0">
                <a:solidFill>
                  <a:schemeClr val="accent1"/>
                </a:solidFill>
                <a:latin typeface="Book Antiqua" pitchFamily="18" charset="0"/>
              </a:rPr>
              <a:t>Centrul</a:t>
            </a:r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 </a:t>
            </a:r>
            <a:r>
              <a:rPr lang="bg-BG" dirty="0" err="1" smtClean="0">
                <a:solidFill>
                  <a:schemeClr val="accent1"/>
                </a:solidFill>
                <a:latin typeface="Book Antiqua" pitchFamily="18" charset="0"/>
              </a:rPr>
              <a:t>Scolar</a:t>
            </a:r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 </a:t>
            </a:r>
            <a:r>
              <a:rPr lang="bg-BG" dirty="0" err="1" smtClean="0">
                <a:solidFill>
                  <a:schemeClr val="accent1"/>
                </a:solidFill>
                <a:latin typeface="Book Antiqua" pitchFamily="18" charset="0"/>
              </a:rPr>
              <a:t>de</a:t>
            </a:r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 </a:t>
            </a:r>
            <a:r>
              <a:rPr lang="bg-BG" dirty="0" err="1" smtClean="0">
                <a:solidFill>
                  <a:schemeClr val="accent1"/>
                </a:solidFill>
                <a:latin typeface="Book Antiqua" pitchFamily="18" charset="0"/>
              </a:rPr>
              <a:t>Educatie</a:t>
            </a:r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 </a:t>
            </a:r>
            <a:r>
              <a:rPr lang="bg-BG" dirty="0" err="1" smtClean="0">
                <a:solidFill>
                  <a:schemeClr val="accent1"/>
                </a:solidFill>
                <a:latin typeface="Book Antiqua" pitchFamily="18" charset="0"/>
              </a:rPr>
              <a:t>Incluziva</a:t>
            </a:r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 ''</a:t>
            </a:r>
            <a:r>
              <a:rPr lang="bg-BG" dirty="0" err="1" smtClean="0">
                <a:solidFill>
                  <a:schemeClr val="accent1"/>
                </a:solidFill>
                <a:latin typeface="Book Antiqua" pitchFamily="18" charset="0"/>
              </a:rPr>
              <a:t>Cristal''</a:t>
            </a:r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 </a:t>
            </a:r>
          </a:p>
          <a:p>
            <a:pPr>
              <a:buFont typeface="Book Antiqua" pitchFamily="18" charset="0"/>
              <a:buChar char="─"/>
            </a:pPr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O</a:t>
            </a:r>
            <a:r>
              <a:rPr lang="en-US" dirty="0" err="1" smtClean="0">
                <a:solidFill>
                  <a:schemeClr val="accent1"/>
                </a:solidFill>
                <a:latin typeface="Book Antiqua" pitchFamily="18" charset="0"/>
              </a:rPr>
              <a:t>zdebir</a:t>
            </a:r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 </a:t>
            </a:r>
            <a:r>
              <a:rPr lang="bg-BG" dirty="0" err="1" smtClean="0">
                <a:solidFill>
                  <a:schemeClr val="accent1"/>
                </a:solidFill>
                <a:latin typeface="Book Antiqua" pitchFamily="18" charset="0"/>
              </a:rPr>
              <a:t>Ozel</a:t>
            </a:r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 </a:t>
            </a:r>
            <a:r>
              <a:rPr lang="bg-BG" dirty="0" err="1" smtClean="0">
                <a:solidFill>
                  <a:schemeClr val="accent1"/>
                </a:solidFill>
                <a:latin typeface="Book Antiqua" pitchFamily="18" charset="0"/>
              </a:rPr>
              <a:t>Egitim</a:t>
            </a:r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 </a:t>
            </a:r>
            <a:r>
              <a:rPr lang="bg-BG" dirty="0" err="1" smtClean="0">
                <a:solidFill>
                  <a:schemeClr val="accent1"/>
                </a:solidFill>
                <a:latin typeface="Book Antiqua" pitchFamily="18" charset="0"/>
              </a:rPr>
              <a:t>Uygulama</a:t>
            </a:r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 </a:t>
            </a:r>
            <a:r>
              <a:rPr lang="bg-BG" dirty="0" err="1" smtClean="0">
                <a:solidFill>
                  <a:schemeClr val="accent1"/>
                </a:solidFill>
                <a:latin typeface="Book Antiqua" pitchFamily="18" charset="0"/>
              </a:rPr>
              <a:t>Merkezi</a:t>
            </a:r>
            <a:endParaRPr lang="bg-BG" dirty="0" smtClean="0">
              <a:solidFill>
                <a:schemeClr val="accent1"/>
              </a:solidFill>
              <a:latin typeface="Book Antiqua" pitchFamily="18" charset="0"/>
            </a:endParaRPr>
          </a:p>
          <a:p>
            <a:pPr>
              <a:buFont typeface="Book Antiqua" pitchFamily="18" charset="0"/>
              <a:buChar char="─"/>
            </a:pPr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ПУ “Д-р Петър Берон”</a:t>
            </a:r>
          </a:p>
          <a:p>
            <a:pPr>
              <a:buFont typeface="Book Antiqua" pitchFamily="18" charset="0"/>
              <a:buChar char="─"/>
            </a:pPr>
            <a:r>
              <a:rPr lang="bg-BG" dirty="0" err="1" smtClean="0">
                <a:solidFill>
                  <a:schemeClr val="accent1"/>
                </a:solidFill>
                <a:latin typeface="Book Antiqua" pitchFamily="18" charset="0"/>
              </a:rPr>
              <a:t>Specjalny</a:t>
            </a:r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 </a:t>
            </a:r>
            <a:r>
              <a:rPr lang="bg-BG" dirty="0" err="1" smtClean="0">
                <a:solidFill>
                  <a:schemeClr val="accent1"/>
                </a:solidFill>
                <a:latin typeface="Book Antiqua" pitchFamily="18" charset="0"/>
              </a:rPr>
              <a:t>Osrodek</a:t>
            </a:r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 </a:t>
            </a:r>
            <a:r>
              <a:rPr lang="bg-BG" dirty="0" err="1" smtClean="0">
                <a:solidFill>
                  <a:schemeClr val="accent1"/>
                </a:solidFill>
                <a:latin typeface="Book Antiqua" pitchFamily="18" charset="0"/>
              </a:rPr>
              <a:t>Szkolno-Wychowawczy</a:t>
            </a:r>
            <a:endParaRPr lang="bg-BG" dirty="0" smtClean="0">
              <a:solidFill>
                <a:schemeClr val="accent1"/>
              </a:solidFill>
              <a:latin typeface="Book Antiqua" pitchFamily="18" charset="0"/>
            </a:endParaRPr>
          </a:p>
          <a:p>
            <a:pPr>
              <a:buFont typeface="Book Antiqua" pitchFamily="18" charset="0"/>
              <a:buChar char="─"/>
            </a:pPr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SBSO</a:t>
            </a:r>
          </a:p>
          <a:p>
            <a:pPr>
              <a:buNone/>
            </a:pPr>
            <a:endParaRPr lang="bg-BG" dirty="0" smtClean="0">
              <a:solidFill>
                <a:schemeClr val="accent1"/>
              </a:solidFill>
              <a:latin typeface="Book Antiqua" pitchFamily="18" charset="0"/>
            </a:endParaRPr>
          </a:p>
          <a:p>
            <a:endParaRPr lang="bg-B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4400" b="1" dirty="0" smtClean="0">
                <a:solidFill>
                  <a:schemeClr val="accent4"/>
                </a:solidFill>
                <a:latin typeface="Book Antiqua" pitchFamily="18" charset="0"/>
              </a:rPr>
              <a:t>Програмата включва</a:t>
            </a:r>
            <a:endParaRPr lang="bg-BG" sz="4400" b="1" dirty="0">
              <a:solidFill>
                <a:schemeClr val="accent4"/>
              </a:solidFill>
              <a:latin typeface="Book Antiqua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106906" y="2133600"/>
            <a:ext cx="7194883" cy="3777622"/>
          </a:xfrm>
        </p:spPr>
        <p:txBody>
          <a:bodyPr>
            <a:normAutofit fontScale="85000" lnSpcReduction="10000"/>
          </a:bodyPr>
          <a:lstStyle/>
          <a:p>
            <a:r>
              <a:rPr lang="bg-BG" dirty="0" smtClean="0">
                <a:solidFill>
                  <a:schemeClr val="accent1"/>
                </a:solidFill>
              </a:rPr>
              <a:t>Транснационална проектна среща в Испания – Касерес – 2 учители</a:t>
            </a:r>
          </a:p>
          <a:p>
            <a:r>
              <a:rPr lang="bg-BG" dirty="0" smtClean="0">
                <a:solidFill>
                  <a:schemeClr val="accent1"/>
                </a:solidFill>
              </a:rPr>
              <a:t>С1 Белгия    -  3 учители/2 ученици</a:t>
            </a:r>
          </a:p>
          <a:p>
            <a:r>
              <a:rPr lang="bg-BG" dirty="0" smtClean="0">
                <a:solidFill>
                  <a:schemeClr val="accent1"/>
                </a:solidFill>
              </a:rPr>
              <a:t>С2 Румъния   - 3 учители</a:t>
            </a:r>
          </a:p>
          <a:p>
            <a:r>
              <a:rPr lang="bg-BG" dirty="0" smtClean="0">
                <a:solidFill>
                  <a:schemeClr val="accent1"/>
                </a:solidFill>
              </a:rPr>
              <a:t>С3 Англия  -   4 учители</a:t>
            </a:r>
          </a:p>
          <a:p>
            <a:r>
              <a:rPr lang="bg-BG" dirty="0" smtClean="0">
                <a:solidFill>
                  <a:schemeClr val="accent1"/>
                </a:solidFill>
              </a:rPr>
              <a:t>С4Полша  - 2 учители</a:t>
            </a:r>
          </a:p>
          <a:p>
            <a:r>
              <a:rPr lang="bg-BG" dirty="0" smtClean="0">
                <a:solidFill>
                  <a:schemeClr val="accent1"/>
                </a:solidFill>
              </a:rPr>
              <a:t>С5 Белгия  - 4 учители</a:t>
            </a:r>
          </a:p>
          <a:p>
            <a:r>
              <a:rPr lang="bg-BG" dirty="0" smtClean="0">
                <a:solidFill>
                  <a:schemeClr val="accent1"/>
                </a:solidFill>
              </a:rPr>
              <a:t>С6 Англия  - 4 учители/ 2 ученици</a:t>
            </a:r>
          </a:p>
          <a:p>
            <a:r>
              <a:rPr lang="bg-BG" dirty="0" smtClean="0">
                <a:solidFill>
                  <a:schemeClr val="accent1"/>
                </a:solidFill>
              </a:rPr>
              <a:t>С7България  - </a:t>
            </a:r>
          </a:p>
          <a:p>
            <a:r>
              <a:rPr lang="bg-BG" dirty="0" smtClean="0">
                <a:solidFill>
                  <a:schemeClr val="accent1"/>
                </a:solidFill>
              </a:rPr>
              <a:t>С8Испания – 4 учители</a:t>
            </a:r>
          </a:p>
          <a:p>
            <a:r>
              <a:rPr lang="bg-BG" dirty="0" smtClean="0">
                <a:solidFill>
                  <a:schemeClr val="accent1"/>
                </a:solidFill>
              </a:rPr>
              <a:t>С9 Полша   - 4 учители/ 2 ученици</a:t>
            </a:r>
          </a:p>
          <a:p>
            <a:r>
              <a:rPr lang="bg-BG" dirty="0" smtClean="0">
                <a:solidFill>
                  <a:schemeClr val="accent1"/>
                </a:solidFill>
              </a:rPr>
              <a:t>С10 Турция – 6 учители</a:t>
            </a:r>
            <a:endParaRPr lang="bg-BG" dirty="0">
              <a:solidFill>
                <a:schemeClr val="accent1"/>
              </a:solidFill>
            </a:endParaRP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8205537" y="2126222"/>
            <a:ext cx="3299074" cy="377762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22.11. 2015 – 27.11.2015</a:t>
            </a:r>
          </a:p>
          <a:p>
            <a:pPr algn="just"/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Декември 2015</a:t>
            </a:r>
          </a:p>
          <a:p>
            <a:pPr algn="just"/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Март 2016</a:t>
            </a:r>
          </a:p>
          <a:p>
            <a:pPr algn="just"/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Май 2016</a:t>
            </a:r>
          </a:p>
          <a:p>
            <a:pPr algn="just"/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Октомври 2016</a:t>
            </a:r>
          </a:p>
          <a:p>
            <a:pPr algn="just"/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Март 2017</a:t>
            </a:r>
          </a:p>
          <a:p>
            <a:pPr algn="just"/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Май 2017</a:t>
            </a:r>
          </a:p>
          <a:p>
            <a:pPr algn="just"/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Октомври 2017</a:t>
            </a:r>
          </a:p>
          <a:p>
            <a:pPr algn="just"/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Февруари 2018</a:t>
            </a:r>
          </a:p>
          <a:p>
            <a:pPr algn="just"/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Април 2018</a:t>
            </a:r>
          </a:p>
          <a:p>
            <a:pPr algn="just"/>
            <a:r>
              <a:rPr lang="bg-BG" dirty="0" smtClean="0">
                <a:solidFill>
                  <a:schemeClr val="accent1"/>
                </a:solidFill>
                <a:latin typeface="Book Antiqua" pitchFamily="18" charset="0"/>
              </a:rPr>
              <a:t>Май 2018</a:t>
            </a:r>
            <a:endParaRPr lang="bg-BG" dirty="0">
              <a:solidFill>
                <a:schemeClr val="accent1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80892" y="419573"/>
            <a:ext cx="8911687" cy="627174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 smtClean="0">
                <a:solidFill>
                  <a:schemeClr val="accent4"/>
                </a:solidFill>
              </a:rPr>
              <a:t>Информация за партньорите</a:t>
            </a:r>
            <a:endParaRPr lang="bg-BG" b="1" dirty="0">
              <a:solidFill>
                <a:schemeClr val="accent4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2589211" y="1130968"/>
            <a:ext cx="5038809" cy="4704348"/>
          </a:xfrm>
        </p:spPr>
        <p:txBody>
          <a:bodyPr>
            <a:noAutofit/>
          </a:bodyPr>
          <a:lstStyle/>
          <a:p>
            <a:pPr algn="just"/>
            <a:r>
              <a:rPr lang="bg-BG" sz="1600" dirty="0" smtClean="0">
                <a:solidFill>
                  <a:schemeClr val="accent1"/>
                </a:solidFill>
                <a:latin typeface="Book Antiqua" pitchFamily="18" charset="0"/>
              </a:rPr>
              <a:t>Училището в </a:t>
            </a:r>
            <a:r>
              <a:rPr lang="bg-BG" sz="1600" dirty="0" err="1" smtClean="0">
                <a:solidFill>
                  <a:schemeClr val="accent1"/>
                </a:solidFill>
                <a:latin typeface="Book Antiqua" pitchFamily="18" charset="0"/>
              </a:rPr>
              <a:t>Lakeside</a:t>
            </a:r>
            <a:r>
              <a:rPr lang="bg-BG" sz="1600" dirty="0" smtClean="0">
                <a:solidFill>
                  <a:schemeClr val="accent1"/>
                </a:solidFill>
                <a:latin typeface="Book Antiqua" pitchFamily="18" charset="0"/>
              </a:rPr>
              <a:t> Англия има широк обхват на компетентност в сферата на </a:t>
            </a:r>
            <a:r>
              <a:rPr lang="bg-BG" sz="1600" dirty="0" err="1" smtClean="0">
                <a:solidFill>
                  <a:schemeClr val="accent1"/>
                </a:solidFill>
                <a:latin typeface="Book Antiqua" pitchFamily="18" charset="0"/>
              </a:rPr>
              <a:t>аутизъма</a:t>
            </a:r>
            <a:r>
              <a:rPr lang="bg-BG" sz="1600" dirty="0" smtClean="0">
                <a:solidFill>
                  <a:schemeClr val="accent1"/>
                </a:solidFill>
                <a:latin typeface="Book Antiqua" pitchFamily="18" charset="0"/>
              </a:rPr>
              <a:t>, интензивно взаимодействие, функционална мобилност, както и работа с ученици с умерена и дълбока степен на увреждане. Всички членове на екипа са опитни учители, които са в състояние да предоставят обучение, на участниците - партньори.</a:t>
            </a:r>
          </a:p>
          <a:p>
            <a:pPr algn="just"/>
            <a:r>
              <a:rPr lang="en-US" sz="1600" dirty="0" smtClean="0">
                <a:solidFill>
                  <a:schemeClr val="accent1"/>
                </a:solidFill>
                <a:latin typeface="Book Antiqua" pitchFamily="18" charset="0"/>
              </a:rPr>
              <a:t>P</a:t>
            </a:r>
            <a:r>
              <a:rPr lang="bg-BG" sz="1600" dirty="0" smtClean="0">
                <a:solidFill>
                  <a:schemeClr val="accent1"/>
                </a:solidFill>
                <a:latin typeface="Book Antiqua" pitchFamily="18" charset="0"/>
              </a:rPr>
              <a:t>ROA Испания е специфичен училищен център с деца, които имат специални образователни потребности. Специалните ни области са: градинарство, дървообработване,  готварство, сладкарство. Ние сме 22 учители, логопеди, специалисти по терапевтична педагогика, професионално обучение кинезитерапевти, медицински сестри, болногледачи, кухненски персонал и поддръжка .</a:t>
            </a:r>
            <a:endParaRPr lang="bg-BG" sz="1600" dirty="0">
              <a:solidFill>
                <a:schemeClr val="accent1"/>
              </a:solidFill>
              <a:latin typeface="Book Antiqua" pitchFamily="18" charset="0"/>
            </a:endParaRP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8554453" y="1528010"/>
            <a:ext cx="2902032" cy="3509560"/>
          </a:xfrm>
        </p:spPr>
        <p:txBody>
          <a:bodyPr>
            <a:normAutofit/>
          </a:bodyPr>
          <a:lstStyle/>
          <a:p>
            <a:endParaRPr lang="bg-B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399860" y="348973"/>
            <a:ext cx="7533897" cy="749474"/>
          </a:xfrm>
          <a:solidFill>
            <a:schemeClr val="bg2">
              <a:lumMod val="9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g-BG" b="1" dirty="0" smtClean="0">
                <a:solidFill>
                  <a:schemeClr val="accent4"/>
                </a:solidFill>
              </a:rPr>
              <a:t> </a:t>
            </a:r>
            <a:r>
              <a:rPr lang="bg-BG" b="1" dirty="0" smtClean="0">
                <a:solidFill>
                  <a:schemeClr val="accent4"/>
                </a:solidFill>
                <a:latin typeface="Book Antiqua" pitchFamily="18" charset="0"/>
              </a:rPr>
              <a:t>Информация за партньорите</a:t>
            </a:r>
            <a:endParaRPr lang="bg-BG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241675" y="1082842"/>
            <a:ext cx="4313864" cy="4632158"/>
          </a:xfrm>
        </p:spPr>
        <p:txBody>
          <a:bodyPr>
            <a:normAutofit fontScale="77500" lnSpcReduction="20000"/>
          </a:bodyPr>
          <a:lstStyle/>
          <a:p>
            <a:pPr algn="just"/>
            <a:endParaRPr lang="bg-BG" sz="2100" dirty="0" smtClean="0">
              <a:solidFill>
                <a:schemeClr val="accent1"/>
              </a:solidFill>
              <a:latin typeface="Book Antiqua" pitchFamily="18" charset="0"/>
            </a:endParaRPr>
          </a:p>
          <a:p>
            <a:pPr algn="just"/>
            <a:endParaRPr lang="bg-BG" sz="2100" dirty="0" smtClean="0">
              <a:solidFill>
                <a:schemeClr val="accent1"/>
              </a:solidFill>
              <a:latin typeface="Book Antiqua" pitchFamily="18" charset="0"/>
            </a:endParaRPr>
          </a:p>
          <a:p>
            <a:pPr algn="just"/>
            <a:r>
              <a:rPr lang="bg-BG" sz="2100" dirty="0" smtClean="0">
                <a:solidFill>
                  <a:schemeClr val="accent1"/>
                </a:solidFill>
                <a:latin typeface="Book Antiqua" pitchFamily="18" charset="0"/>
              </a:rPr>
              <a:t>SEI </a:t>
            </a:r>
            <a:r>
              <a:rPr lang="bg-BG" sz="2100" dirty="0" err="1" smtClean="0">
                <a:solidFill>
                  <a:schemeClr val="accent1"/>
                </a:solidFill>
                <a:latin typeface="Book Antiqua" pitchFamily="18" charset="0"/>
              </a:rPr>
              <a:t>Cristal</a:t>
            </a:r>
            <a:r>
              <a:rPr lang="bg-BG" sz="2100" dirty="0" smtClean="0">
                <a:solidFill>
                  <a:schemeClr val="accent1"/>
                </a:solidFill>
                <a:latin typeface="Book Antiqua" pitchFamily="18" charset="0"/>
              </a:rPr>
              <a:t> </a:t>
            </a:r>
            <a:r>
              <a:rPr lang="bg-BG" sz="2100" dirty="0" err="1" smtClean="0">
                <a:solidFill>
                  <a:schemeClr val="accent1"/>
                </a:solidFill>
                <a:latin typeface="Book Antiqua" pitchFamily="18" charset="0"/>
              </a:rPr>
              <a:t>OradeaРумъния</a:t>
            </a:r>
            <a:r>
              <a:rPr lang="bg-BG" sz="2100" dirty="0" smtClean="0">
                <a:solidFill>
                  <a:schemeClr val="accent1"/>
                </a:solidFill>
                <a:latin typeface="Book Antiqua" pitchFamily="18" charset="0"/>
              </a:rPr>
              <a:t> е комплекс от предучилищно и начално училище за 98 деца на възраст от 3-11. </a:t>
            </a:r>
          </a:p>
          <a:p>
            <a:pPr algn="just"/>
            <a:r>
              <a:rPr lang="bg-BG" sz="2100" dirty="0" smtClean="0">
                <a:solidFill>
                  <a:schemeClr val="accent1"/>
                </a:solidFill>
                <a:latin typeface="Book Antiqua" pitchFamily="18" charset="0"/>
              </a:rPr>
              <a:t>С 12 предучилищни класове (5 за деца със сензорни увреждания, една за множество сензорни увреждания и 6 за моторни и  психомоторни увреждания) </a:t>
            </a:r>
          </a:p>
          <a:p>
            <a:pPr algn="just"/>
            <a:r>
              <a:rPr lang="bg-BG" sz="2100" dirty="0" smtClean="0">
                <a:solidFill>
                  <a:schemeClr val="accent1"/>
                </a:solidFill>
                <a:latin typeface="Book Antiqua" pitchFamily="18" charset="0"/>
              </a:rPr>
              <a:t> 2 основни класа: един за деца с нарушено зрение и един за множество сензорни увреждания деца сляпо-глухи. Терапиите, които предлагаме са: </a:t>
            </a:r>
          </a:p>
          <a:p>
            <a:endParaRPr lang="bg-BG" sz="2600" dirty="0">
              <a:solidFill>
                <a:schemeClr val="accent1"/>
              </a:solidFill>
              <a:latin typeface="Book Antiqua" pitchFamily="18" charset="0"/>
            </a:endParaRP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6689558" y="1419726"/>
            <a:ext cx="4153316" cy="5218045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bg-BG" sz="2100" dirty="0" smtClean="0">
                <a:solidFill>
                  <a:schemeClr val="accent1"/>
                </a:solidFill>
                <a:latin typeface="Book Antiqua" pitchFamily="18" charset="0"/>
              </a:rPr>
              <a:t> терапия езикови и комуникационни / говорни нарушения;</a:t>
            </a:r>
          </a:p>
          <a:p>
            <a:pPr>
              <a:buFont typeface="Wingdings" pitchFamily="2" charset="2"/>
              <a:buChar char="v"/>
            </a:pPr>
            <a:r>
              <a:rPr lang="bg-BG" sz="2100" dirty="0" smtClean="0">
                <a:solidFill>
                  <a:schemeClr val="accent1"/>
                </a:solidFill>
                <a:latin typeface="Book Antiqua" pitchFamily="18" charset="0"/>
              </a:rPr>
              <a:t>  образователна </a:t>
            </a:r>
            <a:r>
              <a:rPr lang="bg-BG" sz="2100" dirty="0" err="1" smtClean="0">
                <a:solidFill>
                  <a:schemeClr val="accent1"/>
                </a:solidFill>
                <a:latin typeface="Book Antiqua" pitchFamily="18" charset="0"/>
              </a:rPr>
              <a:t>аудиология</a:t>
            </a:r>
            <a:r>
              <a:rPr lang="bg-BG" sz="2100" dirty="0" smtClean="0">
                <a:solidFill>
                  <a:schemeClr val="accent1"/>
                </a:solidFill>
                <a:latin typeface="Book Antiqua" pitchFamily="18" charset="0"/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bg-BG" sz="2100" dirty="0" smtClean="0">
                <a:solidFill>
                  <a:schemeClr val="accent1"/>
                </a:solidFill>
                <a:latin typeface="Book Antiqua" pitchFamily="18" charset="0"/>
              </a:rPr>
              <a:t>  език на глухонемите;</a:t>
            </a:r>
          </a:p>
          <a:p>
            <a:pPr>
              <a:buFont typeface="Wingdings" pitchFamily="2" charset="2"/>
              <a:buChar char="v"/>
            </a:pPr>
            <a:r>
              <a:rPr lang="bg-BG" sz="2100" dirty="0" smtClean="0">
                <a:solidFill>
                  <a:schemeClr val="accent1"/>
                </a:solidFill>
                <a:latin typeface="Book Antiqua" pitchFamily="18" charset="0"/>
              </a:rPr>
              <a:t>  алтернативни комуникационни техники</a:t>
            </a:r>
          </a:p>
          <a:p>
            <a:pPr>
              <a:buFont typeface="Wingdings" pitchFamily="2" charset="2"/>
              <a:buChar char="v"/>
            </a:pPr>
            <a:r>
              <a:rPr lang="bg-BG" sz="2100" dirty="0" smtClean="0">
                <a:solidFill>
                  <a:schemeClr val="accent1"/>
                </a:solidFill>
                <a:latin typeface="Book Antiqua" pitchFamily="18" charset="0"/>
              </a:rPr>
              <a:t>  </a:t>
            </a:r>
            <a:r>
              <a:rPr lang="bg-BG" sz="2100" dirty="0" err="1" smtClean="0">
                <a:solidFill>
                  <a:schemeClr val="accent1"/>
                </a:solidFill>
                <a:latin typeface="Book Antiqua" pitchFamily="18" charset="0"/>
              </a:rPr>
              <a:t>базално</a:t>
            </a:r>
            <a:r>
              <a:rPr lang="bg-BG" sz="2100" dirty="0" smtClean="0">
                <a:solidFill>
                  <a:schemeClr val="accent1"/>
                </a:solidFill>
                <a:latin typeface="Book Antiqua" pitchFamily="18" charset="0"/>
              </a:rPr>
              <a:t> стимулиране или сензорно-моторна интеграция</a:t>
            </a:r>
          </a:p>
          <a:p>
            <a:pPr>
              <a:buFont typeface="Wingdings" pitchFamily="2" charset="2"/>
              <a:buChar char="v"/>
            </a:pPr>
            <a:r>
              <a:rPr lang="bg-BG" sz="2100" dirty="0" smtClean="0">
                <a:solidFill>
                  <a:schemeClr val="accent1"/>
                </a:solidFill>
                <a:latin typeface="Book Antiqua" pitchFamily="18" charset="0"/>
              </a:rPr>
              <a:t>  терапия </a:t>
            </a:r>
            <a:r>
              <a:rPr lang="bg-BG" sz="2100" dirty="0" err="1" smtClean="0">
                <a:solidFill>
                  <a:schemeClr val="accent1"/>
                </a:solidFill>
                <a:latin typeface="Book Antiqua" pitchFamily="18" charset="0"/>
              </a:rPr>
              <a:t>Шерборн</a:t>
            </a:r>
            <a:endParaRPr lang="bg-BG" sz="2100" dirty="0" smtClean="0">
              <a:solidFill>
                <a:schemeClr val="accent1"/>
              </a:solidFill>
              <a:latin typeface="Book Antiqu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bg-BG" sz="2100" dirty="0" smtClean="0">
                <a:solidFill>
                  <a:schemeClr val="accent1"/>
                </a:solidFill>
                <a:latin typeface="Book Antiqua" pitchFamily="18" charset="0"/>
              </a:rPr>
              <a:t>  ABA</a:t>
            </a:r>
          </a:p>
          <a:p>
            <a:pPr>
              <a:buFont typeface="Wingdings" pitchFamily="2" charset="2"/>
              <a:buChar char="v"/>
            </a:pPr>
            <a:r>
              <a:rPr lang="bg-BG" sz="2100" dirty="0" smtClean="0">
                <a:solidFill>
                  <a:schemeClr val="accent1"/>
                </a:solidFill>
                <a:latin typeface="Book Antiqua" pitchFamily="18" charset="0"/>
              </a:rPr>
              <a:t>  TEACCH</a:t>
            </a:r>
          </a:p>
          <a:p>
            <a:pPr>
              <a:buFont typeface="Wingdings" pitchFamily="2" charset="2"/>
              <a:buChar char="v"/>
            </a:pPr>
            <a:r>
              <a:rPr lang="bg-BG" sz="2100" dirty="0" smtClean="0">
                <a:solidFill>
                  <a:schemeClr val="accent1"/>
                </a:solidFill>
                <a:latin typeface="Book Antiqua" pitchFamily="18" charset="0"/>
              </a:rPr>
              <a:t>  PECS (Picture Exchange </a:t>
            </a:r>
            <a:r>
              <a:rPr lang="bg-BG" sz="2100" dirty="0" err="1" smtClean="0">
                <a:solidFill>
                  <a:schemeClr val="accent1"/>
                </a:solidFill>
                <a:latin typeface="Book Antiqua" pitchFamily="18" charset="0"/>
              </a:rPr>
              <a:t>Communication</a:t>
            </a:r>
            <a:r>
              <a:rPr lang="bg-BG" sz="2100" dirty="0" smtClean="0">
                <a:solidFill>
                  <a:schemeClr val="accent1"/>
                </a:solidFill>
                <a:latin typeface="Book Antiqua" pitchFamily="18" charset="0"/>
              </a:rPr>
              <a:t> </a:t>
            </a:r>
            <a:r>
              <a:rPr lang="bg-BG" sz="2100" dirty="0" err="1" smtClean="0">
                <a:solidFill>
                  <a:schemeClr val="accent1"/>
                </a:solidFill>
                <a:latin typeface="Book Antiqua" pitchFamily="18" charset="0"/>
              </a:rPr>
              <a:t>System</a:t>
            </a:r>
            <a:r>
              <a:rPr lang="bg-BG" sz="2100" dirty="0" smtClean="0">
                <a:solidFill>
                  <a:schemeClr val="accent1"/>
                </a:solidFill>
                <a:latin typeface="Book Antiqua" pitchFamily="18" charset="0"/>
              </a:rPr>
              <a:t>)</a:t>
            </a:r>
          </a:p>
          <a:p>
            <a:pPr>
              <a:buFont typeface="Wingdings" pitchFamily="2" charset="2"/>
              <a:buChar char="v"/>
            </a:pPr>
            <a:r>
              <a:rPr lang="bg-BG" sz="2100" dirty="0" smtClean="0">
                <a:solidFill>
                  <a:schemeClr val="accent1"/>
                </a:solidFill>
                <a:latin typeface="Book Antiqua" pitchFamily="18" charset="0"/>
              </a:rPr>
              <a:t>  </a:t>
            </a:r>
            <a:r>
              <a:rPr lang="bg-BG" sz="2100" dirty="0" err="1" smtClean="0">
                <a:solidFill>
                  <a:schemeClr val="accent1"/>
                </a:solidFill>
                <a:latin typeface="Book Antiqua" pitchFamily="18" charset="0"/>
              </a:rPr>
              <a:t>Каданс</a:t>
            </a:r>
            <a:endParaRPr lang="bg-BG" sz="2100" dirty="0" smtClean="0">
              <a:solidFill>
                <a:schemeClr val="accent1"/>
              </a:solidFill>
              <a:latin typeface="Book Antiqu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bg-BG" sz="2100" dirty="0" smtClean="0">
                <a:solidFill>
                  <a:schemeClr val="accent1"/>
                </a:solidFill>
                <a:latin typeface="Book Antiqua" pitchFamily="18" charset="0"/>
              </a:rPr>
              <a:t> Арт терапия</a:t>
            </a:r>
          </a:p>
          <a:p>
            <a:pPr>
              <a:buFont typeface="Wingdings" pitchFamily="2" charset="2"/>
              <a:buChar char="v"/>
            </a:pPr>
            <a:r>
              <a:rPr lang="bg-BG" sz="2100" dirty="0" smtClean="0">
                <a:solidFill>
                  <a:schemeClr val="accent1"/>
                </a:solidFill>
                <a:latin typeface="Book Antiqua" pitchFamily="18" charset="0"/>
              </a:rPr>
              <a:t>  Мело -терапия</a:t>
            </a:r>
          </a:p>
          <a:p>
            <a:pPr>
              <a:buFont typeface="Wingdings" pitchFamily="2" charset="2"/>
              <a:buChar char="v"/>
            </a:pPr>
            <a:r>
              <a:rPr lang="bg-BG" sz="2100" dirty="0" smtClean="0">
                <a:solidFill>
                  <a:schemeClr val="accent1"/>
                </a:solidFill>
                <a:latin typeface="Book Antiqua" pitchFamily="18" charset="0"/>
              </a:rPr>
              <a:t>  пространствена ориентация и мобилност 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675301"/>
          </a:xfrm>
          <a:solidFill>
            <a:schemeClr val="bg2">
              <a:lumMod val="9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g-BG" b="1" dirty="0" smtClean="0">
                <a:solidFill>
                  <a:schemeClr val="accent4"/>
                </a:solidFill>
                <a:latin typeface="Book Antiqua" pitchFamily="18" charset="0"/>
              </a:rPr>
              <a:t>Информация за партньорите</a:t>
            </a:r>
            <a:endParaRPr lang="bg-BG" dirty="0">
              <a:latin typeface="Book Antiqua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2589212" y="1395663"/>
            <a:ext cx="4313864" cy="480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bg-BG" sz="1700" dirty="0" smtClean="0">
                <a:solidFill>
                  <a:schemeClr val="accent1"/>
                </a:solidFill>
                <a:latin typeface="Book Antiqua" pitchFamily="18" charset="0"/>
              </a:rPr>
              <a:t>Училището от Турция е създадено  през 2008 г., и е специално училище, за деца на възраст 3-14 години. Всички деца имат </a:t>
            </a:r>
            <a:r>
              <a:rPr lang="bg-BG" sz="1700" dirty="0" err="1" smtClean="0">
                <a:solidFill>
                  <a:schemeClr val="accent1"/>
                </a:solidFill>
                <a:latin typeface="Book Antiqua" pitchFamily="18" charset="0"/>
              </a:rPr>
              <a:t>аутизъм</a:t>
            </a:r>
            <a:r>
              <a:rPr lang="bg-BG" sz="1700" dirty="0" smtClean="0">
                <a:solidFill>
                  <a:schemeClr val="accent1"/>
                </a:solidFill>
                <a:latin typeface="Book Antiqua" pitchFamily="18" charset="0"/>
              </a:rPr>
              <a:t> (ASD) в различна степен.  </a:t>
            </a:r>
          </a:p>
          <a:p>
            <a:r>
              <a:rPr lang="bg-BG" sz="1700" dirty="0" smtClean="0">
                <a:solidFill>
                  <a:schemeClr val="accent1"/>
                </a:solidFill>
                <a:latin typeface="Book Antiqua" pitchFamily="18" charset="0"/>
              </a:rPr>
              <a:t>Имаме 36 ученици в 8 паралелки. </a:t>
            </a:r>
          </a:p>
          <a:p>
            <a:r>
              <a:rPr lang="bg-BG" sz="1700" dirty="0" smtClean="0">
                <a:solidFill>
                  <a:schemeClr val="accent1"/>
                </a:solidFill>
                <a:latin typeface="Book Antiqua" pitchFamily="18" charset="0"/>
              </a:rPr>
              <a:t> 8 учители, един съветник по психология, един учител по физическо възпитание, 2 учители изкуство, един учител по музика </a:t>
            </a:r>
          </a:p>
          <a:p>
            <a:r>
              <a:rPr lang="bg-BG" sz="1700" dirty="0" smtClean="0">
                <a:solidFill>
                  <a:schemeClr val="accent1"/>
                </a:solidFill>
                <a:latin typeface="Book Antiqua" pitchFamily="18" charset="0"/>
              </a:rPr>
              <a:t> 8 помощник-учители. </a:t>
            </a:r>
          </a:p>
          <a:p>
            <a:r>
              <a:rPr lang="bg-BG" sz="1700" dirty="0" smtClean="0">
                <a:solidFill>
                  <a:schemeClr val="accent1"/>
                </a:solidFill>
                <a:latin typeface="Book Antiqua" pitchFamily="18" charset="0"/>
              </a:rPr>
              <a:t>Учениците идват от цялата  провинция. </a:t>
            </a:r>
          </a:p>
          <a:p>
            <a:r>
              <a:rPr lang="bg-BG" sz="1700" dirty="0" smtClean="0">
                <a:solidFill>
                  <a:schemeClr val="accent1"/>
                </a:solidFill>
                <a:latin typeface="Book Antiqua" pitchFamily="18" charset="0"/>
              </a:rPr>
              <a:t>Училищният транспорт се осигурява от училищен автобус , а таксите се плащат от държавата</a:t>
            </a:r>
          </a:p>
          <a:p>
            <a:endParaRPr lang="bg-BG" dirty="0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bg-B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Загатване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611</TotalTime>
  <Words>962</Words>
  <Application>Microsoft Office PowerPoint</Application>
  <PresentationFormat>По избор</PresentationFormat>
  <Paragraphs>128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14</vt:i4>
      </vt:variant>
    </vt:vector>
  </HeadingPairs>
  <TitlesOfParts>
    <vt:vector size="15" baseType="lpstr">
      <vt:lpstr>Загатване</vt:lpstr>
      <vt:lpstr>Thinking Globally, Learning Together</vt:lpstr>
      <vt:lpstr>      „Да мислим глобално, да учим заедно“  </vt:lpstr>
      <vt:lpstr>Програма</vt:lpstr>
      <vt:lpstr>Цели:</vt:lpstr>
      <vt:lpstr>Участници</vt:lpstr>
      <vt:lpstr>Програмата включва</vt:lpstr>
      <vt:lpstr>Информация за партньорите</vt:lpstr>
      <vt:lpstr> Информация за партньорите</vt:lpstr>
      <vt:lpstr>Информация за партньорите</vt:lpstr>
      <vt:lpstr>Информация за партньорите</vt:lpstr>
      <vt:lpstr>Информация за партньорите</vt:lpstr>
      <vt:lpstr>Влияние на проекта Ние очакваме партньорството да има следното влияние</vt:lpstr>
      <vt:lpstr>Дейности по изпълнението на проекта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Thinking Globally, Learning Together</dc:title>
  <dc:creator>marina bekqrova</dc:creator>
  <cp:lastModifiedBy>PC</cp:lastModifiedBy>
  <cp:revision>55</cp:revision>
  <dcterms:created xsi:type="dcterms:W3CDTF">2015-10-16T16:59:54Z</dcterms:created>
  <dcterms:modified xsi:type="dcterms:W3CDTF">2015-10-21T15:38:40Z</dcterms:modified>
</cp:coreProperties>
</file>